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579" r:id="rId1"/>
    <p:sldMasterId id="2147484618" r:id="rId2"/>
  </p:sldMasterIdLst>
  <p:notesMasterIdLst>
    <p:notesMasterId r:id="rId35"/>
  </p:notesMasterIdLst>
  <p:sldIdLst>
    <p:sldId id="337" r:id="rId3"/>
    <p:sldId id="312" r:id="rId4"/>
    <p:sldId id="313" r:id="rId5"/>
    <p:sldId id="314" r:id="rId6"/>
    <p:sldId id="315" r:id="rId7"/>
    <p:sldId id="317" r:id="rId8"/>
    <p:sldId id="339" r:id="rId9"/>
    <p:sldId id="338" r:id="rId10"/>
    <p:sldId id="341" r:id="rId11"/>
    <p:sldId id="318" r:id="rId12"/>
    <p:sldId id="342" r:id="rId13"/>
    <p:sldId id="343" r:id="rId14"/>
    <p:sldId id="344" r:id="rId15"/>
    <p:sldId id="320" r:id="rId16"/>
    <p:sldId id="322" r:id="rId17"/>
    <p:sldId id="323" r:id="rId18"/>
    <p:sldId id="324" r:id="rId19"/>
    <p:sldId id="325" r:id="rId20"/>
    <p:sldId id="326" r:id="rId21"/>
    <p:sldId id="327" r:id="rId22"/>
    <p:sldId id="328" r:id="rId23"/>
    <p:sldId id="329" r:id="rId24"/>
    <p:sldId id="330" r:id="rId25"/>
    <p:sldId id="331" r:id="rId26"/>
    <p:sldId id="332" r:id="rId27"/>
    <p:sldId id="333" r:id="rId28"/>
    <p:sldId id="334" r:id="rId29"/>
    <p:sldId id="335" r:id="rId30"/>
    <p:sldId id="336" r:id="rId31"/>
    <p:sldId id="345" r:id="rId32"/>
    <p:sldId id="347" r:id="rId33"/>
    <p:sldId id="346" r:id="rId34"/>
  </p:sldIdLst>
  <p:sldSz cx="9144000" cy="5143500" type="screen16x9"/>
  <p:notesSz cx="6858000" cy="9144000"/>
  <p:embeddedFontLst>
    <p:embeddedFont>
      <p:font typeface="Berlin Sans FB" panose="020E0602020502020306" pitchFamily="34" charset="0"/>
      <p:regular r:id="rId36"/>
      <p:bold r:id="rId37"/>
    </p:embeddedFont>
    <p:embeddedFont>
      <p:font typeface="Britannic Bold" panose="020B0903060703020204" pitchFamily="34" charset="0"/>
      <p:regular r:id="rId38"/>
    </p:embeddedFont>
    <p:embeddedFont>
      <p:font typeface="Lato" panose="020F0502020204030203"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0880AFD-B327-48F2-9753-A78584E09C50}">
          <p14:sldIdLst>
            <p14:sldId id="337"/>
          </p14:sldIdLst>
        </p14:section>
        <p14:section name="Untitled Section" id="{5E33F79A-F735-47AD-9D99-359AF903D9ED}">
          <p14:sldIdLst>
            <p14:sldId id="312"/>
          </p14:sldIdLst>
        </p14:section>
        <p14:section name="Untitled Section" id="{F46D0E4A-C946-44EA-9239-8188C0BC2FAB}">
          <p14:sldIdLst>
            <p14:sldId id="313"/>
          </p14:sldIdLst>
        </p14:section>
        <p14:section name="Untitled Section" id="{0D389A2A-65DA-48E8-BB1F-29C8FC5D68F7}">
          <p14:sldIdLst>
            <p14:sldId id="314"/>
            <p14:sldId id="315"/>
            <p14:sldId id="317"/>
            <p14:sldId id="339"/>
            <p14:sldId id="338"/>
            <p14:sldId id="341"/>
            <p14:sldId id="318"/>
            <p14:sldId id="342"/>
            <p14:sldId id="343"/>
            <p14:sldId id="344"/>
            <p14:sldId id="320"/>
            <p14:sldId id="322"/>
            <p14:sldId id="323"/>
            <p14:sldId id="324"/>
            <p14:sldId id="325"/>
            <p14:sldId id="326"/>
            <p14:sldId id="327"/>
            <p14:sldId id="328"/>
            <p14:sldId id="329"/>
            <p14:sldId id="330"/>
            <p14:sldId id="331"/>
            <p14:sldId id="332"/>
            <p14:sldId id="333"/>
            <p14:sldId id="334"/>
            <p14:sldId id="335"/>
            <p14:sldId id="336"/>
            <p14:sldId id="345"/>
            <p14:sldId id="347"/>
            <p14:sldId id="346"/>
          </p14:sldIdLst>
        </p14:section>
        <p14:section name="Untitled Section" id="{72AA89EA-BCFC-402B-8178-0BCF09EE0A8A}">
          <p14:sldIdLst/>
        </p14:section>
        <p14:section name="Untitled Section" id="{DD2D6130-A5EF-4FF4-AB07-65EDFE9500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EE"/>
    <a:srgbClr val="E10975"/>
    <a:srgbClr val="4DB391"/>
    <a:srgbClr val="6C2E9A"/>
    <a:srgbClr val="47C2FF"/>
    <a:srgbClr val="D5096F"/>
    <a:srgbClr val="FAB300"/>
    <a:srgbClr val="8238BA"/>
    <a:srgbClr val="FFA401"/>
    <a:srgbClr val="F737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6EDEB3-D738-4932-8992-8992F559C20C}">
  <a:tblStyle styleId="{EF6EDEB3-D738-4932-8992-8992F559C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256" autoAdjust="0"/>
  </p:normalViewPr>
  <p:slideViewPr>
    <p:cSldViewPr snapToGrid="0">
      <p:cViewPr varScale="1">
        <p:scale>
          <a:sx n="109" d="100"/>
          <a:sy n="109" d="100"/>
        </p:scale>
        <p:origin x="706"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360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554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22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320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268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338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789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676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456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483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20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725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657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954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979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651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875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694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608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88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951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115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746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759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620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50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634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050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66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451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456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62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A959-ABFE-3FBF-3FF3-32BEC606A66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70C6B356-50EE-9CC8-04BB-79E9B4E3EEE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431055-39DE-828E-5897-1FC9FE8ABC91}"/>
              </a:ext>
            </a:extLst>
          </p:cNvPr>
          <p:cNvSpPr>
            <a:spLocks noGrp="1"/>
          </p:cNvSpPr>
          <p:nvPr>
            <p:ph type="dt" sz="half" idx="10"/>
          </p:nvPr>
        </p:nvSpPr>
        <p:spPr/>
        <p:txBody>
          <a:bodyPr/>
          <a:lstStyle/>
          <a:p>
            <a:fld id="{08B9EBBA-996F-894A-B54A-D6246ED52CEA}" type="datetimeFigureOut">
              <a:rPr lang="en-US" smtClean="0"/>
              <a:pPr/>
              <a:t>6/21/2024</a:t>
            </a:fld>
            <a:endParaRPr lang="en-US" dirty="0"/>
          </a:p>
        </p:txBody>
      </p:sp>
      <p:sp>
        <p:nvSpPr>
          <p:cNvPr id="5" name="Footer Placeholder 4">
            <a:extLst>
              <a:ext uri="{FF2B5EF4-FFF2-40B4-BE49-F238E27FC236}">
                <a16:creationId xmlns:a16="http://schemas.microsoft.com/office/drawing/2014/main" id="{379AFFA5-7041-67BC-1090-EEAB0F6EBE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E2D8C2-C98D-4639-6D63-E2A71B844A8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659497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FB5F-541C-C8EF-86FD-4BADE3C237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637AC8-3DE9-32D9-2614-75767E1E7B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63BB75-7E3D-8B0A-ACA0-4BEF114994C5}"/>
              </a:ext>
            </a:extLst>
          </p:cNvPr>
          <p:cNvSpPr>
            <a:spLocks noGrp="1"/>
          </p:cNvSpPr>
          <p:nvPr>
            <p:ph type="dt" sz="half" idx="10"/>
          </p:nvPr>
        </p:nvSpPr>
        <p:spPr/>
        <p:txBody>
          <a:bodyPr/>
          <a:lstStyle/>
          <a:p>
            <a:fld id="{48A87A34-81AB-432B-8DAE-1953F412C126}" type="datetimeFigureOut">
              <a:rPr lang="en-US" smtClean="0"/>
              <a:pPr/>
              <a:t>6/21/2024</a:t>
            </a:fld>
            <a:endParaRPr lang="en-US" dirty="0"/>
          </a:p>
        </p:txBody>
      </p:sp>
      <p:sp>
        <p:nvSpPr>
          <p:cNvPr id="5" name="Footer Placeholder 4">
            <a:extLst>
              <a:ext uri="{FF2B5EF4-FFF2-40B4-BE49-F238E27FC236}">
                <a16:creationId xmlns:a16="http://schemas.microsoft.com/office/drawing/2014/main" id="{42AC1270-3FCC-1CDB-7681-2F7B38499C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49DCCC-257B-3667-E94C-16A9D2237C9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4377694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F402D9-1485-2D29-6751-FA58A446D066}"/>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59E66-D126-B26A-5D35-63CA608770B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6AE8DA-9B9B-5708-1C6D-D28DA96DB469}"/>
              </a:ext>
            </a:extLst>
          </p:cNvPr>
          <p:cNvSpPr>
            <a:spLocks noGrp="1"/>
          </p:cNvSpPr>
          <p:nvPr>
            <p:ph type="dt" sz="half" idx="10"/>
          </p:nvPr>
        </p:nvSpPr>
        <p:spPr/>
        <p:txBody>
          <a:bodyPr/>
          <a:lstStyle/>
          <a:p>
            <a:fld id="{48A87A34-81AB-432B-8DAE-1953F412C126}" type="datetimeFigureOut">
              <a:rPr lang="en-US" smtClean="0"/>
              <a:pPr/>
              <a:t>6/21/2024</a:t>
            </a:fld>
            <a:endParaRPr lang="en-US" dirty="0"/>
          </a:p>
        </p:txBody>
      </p:sp>
      <p:sp>
        <p:nvSpPr>
          <p:cNvPr id="5" name="Footer Placeholder 4">
            <a:extLst>
              <a:ext uri="{FF2B5EF4-FFF2-40B4-BE49-F238E27FC236}">
                <a16:creationId xmlns:a16="http://schemas.microsoft.com/office/drawing/2014/main" id="{DFE93FB9-5A85-C189-EA51-75F8775DCC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9A5891-3D5F-09D4-970B-45AD3A216EF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8581785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6/21/2024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64373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6/21/2024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408431111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6/21/2024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68565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6/21/2024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8006448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6/21/2024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175859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6/21/2024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0178996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6/21/2024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523837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dirty="0"/>
              <a:t>6/21/2024</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58757909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0410-AF8E-D077-3FDA-37A2F76893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A97A1F-0765-BAD0-0FE0-666ACE78EA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7D0536-EDB3-4E6A-15C6-25476E073258}"/>
              </a:ext>
            </a:extLst>
          </p:cNvPr>
          <p:cNvSpPr>
            <a:spLocks noGrp="1"/>
          </p:cNvSpPr>
          <p:nvPr>
            <p:ph type="dt" sz="half" idx="10"/>
          </p:nvPr>
        </p:nvSpPr>
        <p:spPr/>
        <p:txBody>
          <a:bodyPr/>
          <a:lstStyle/>
          <a:p>
            <a:fld id="{48A87A34-81AB-432B-8DAE-1953F412C126}" type="datetimeFigureOut">
              <a:rPr lang="en-US" smtClean="0"/>
              <a:pPr/>
              <a:t>6/21/2024</a:t>
            </a:fld>
            <a:endParaRPr lang="en-US" dirty="0"/>
          </a:p>
        </p:txBody>
      </p:sp>
      <p:sp>
        <p:nvSpPr>
          <p:cNvPr id="5" name="Footer Placeholder 4">
            <a:extLst>
              <a:ext uri="{FF2B5EF4-FFF2-40B4-BE49-F238E27FC236}">
                <a16:creationId xmlns:a16="http://schemas.microsoft.com/office/drawing/2014/main" id="{DC7CCDDA-BDFD-ADCE-0816-4A1EE52D34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AD20F8-AF5D-A0A2-8F6C-DD0EC89A2A0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626960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6/21/2024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703771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6/21/2024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4177984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6/21/2024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0592948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7921B-32E0-8438-89AA-00D4F847C23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98ACE2B-18ED-79CA-800D-F5D31CA03A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442738-E59D-8514-1585-0E49CE584EF2}"/>
              </a:ext>
            </a:extLst>
          </p:cNvPr>
          <p:cNvSpPr>
            <a:spLocks noGrp="1"/>
          </p:cNvSpPr>
          <p:nvPr>
            <p:ph type="dt" sz="half" idx="10"/>
          </p:nvPr>
        </p:nvSpPr>
        <p:spPr/>
        <p:txBody>
          <a:bodyPr/>
          <a:lstStyle/>
          <a:p>
            <a:fld id="{8DFA1846-DA80-1C48-A609-854EA85C59AD}" type="datetimeFigureOut">
              <a:rPr lang="en-US" smtClean="0"/>
              <a:pPr/>
              <a:t>6/21/2024</a:t>
            </a:fld>
            <a:endParaRPr lang="en-US" dirty="0"/>
          </a:p>
        </p:txBody>
      </p:sp>
      <p:sp>
        <p:nvSpPr>
          <p:cNvPr id="5" name="Footer Placeholder 4">
            <a:extLst>
              <a:ext uri="{FF2B5EF4-FFF2-40B4-BE49-F238E27FC236}">
                <a16:creationId xmlns:a16="http://schemas.microsoft.com/office/drawing/2014/main" id="{08437047-2865-0A1C-14AA-A994D23549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A5405C-7493-61F6-1D27-7278518BAAB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98346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D2890-7C6C-03BB-95C6-EC3E7F2A29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5E6C29-16C9-CCAF-A135-5B489A5EB29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77E1BBD-A21F-AD8F-30E0-655B4679896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159DBE8-9873-4B94-9B30-5BBAB2AF3268}"/>
              </a:ext>
            </a:extLst>
          </p:cNvPr>
          <p:cNvSpPr>
            <a:spLocks noGrp="1"/>
          </p:cNvSpPr>
          <p:nvPr>
            <p:ph type="dt" sz="half" idx="10"/>
          </p:nvPr>
        </p:nvSpPr>
        <p:spPr/>
        <p:txBody>
          <a:bodyPr/>
          <a:lstStyle/>
          <a:p>
            <a:fld id="{48A87A34-81AB-432B-8DAE-1953F412C126}" type="datetimeFigureOut">
              <a:rPr lang="en-US" smtClean="0"/>
              <a:pPr/>
              <a:t>6/21/2024</a:t>
            </a:fld>
            <a:endParaRPr lang="en-US" dirty="0"/>
          </a:p>
        </p:txBody>
      </p:sp>
      <p:sp>
        <p:nvSpPr>
          <p:cNvPr id="6" name="Footer Placeholder 5">
            <a:extLst>
              <a:ext uri="{FF2B5EF4-FFF2-40B4-BE49-F238E27FC236}">
                <a16:creationId xmlns:a16="http://schemas.microsoft.com/office/drawing/2014/main" id="{98F2E545-F937-0115-FC33-5BD743A02CD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43D815-2D6C-B0B9-D1E9-CBF76EC2C87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13953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00CD-05D2-3BF6-F104-3068F79212AD}"/>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6625EA-0223-EAE1-0A6B-4DC118A2C3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4CD943D-0E41-52E2-3C8B-FE22BE95C95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F232D1-445B-A908-1519-B931F8A6CD4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821F4-9F0D-71B1-DB24-36ABD487165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6954B31-7F0F-6974-1425-39FDBDB20F30}"/>
              </a:ext>
            </a:extLst>
          </p:cNvPr>
          <p:cNvSpPr>
            <a:spLocks noGrp="1"/>
          </p:cNvSpPr>
          <p:nvPr>
            <p:ph type="dt" sz="half" idx="10"/>
          </p:nvPr>
        </p:nvSpPr>
        <p:spPr/>
        <p:txBody>
          <a:bodyPr/>
          <a:lstStyle/>
          <a:p>
            <a:fld id="{48A87A34-81AB-432B-8DAE-1953F412C126}" type="datetimeFigureOut">
              <a:rPr lang="en-US" smtClean="0"/>
              <a:pPr/>
              <a:t>6/21/2024</a:t>
            </a:fld>
            <a:endParaRPr lang="en-US" dirty="0"/>
          </a:p>
        </p:txBody>
      </p:sp>
      <p:sp>
        <p:nvSpPr>
          <p:cNvPr id="8" name="Footer Placeholder 7">
            <a:extLst>
              <a:ext uri="{FF2B5EF4-FFF2-40B4-BE49-F238E27FC236}">
                <a16:creationId xmlns:a16="http://schemas.microsoft.com/office/drawing/2014/main" id="{C6E3ED4C-899E-ABEA-0701-926B0180DBB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7C8ED0-1DAD-B03A-022C-DC1BDCAE62BD}"/>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0818035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87678-3269-3685-ADA9-F6485B82CD7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269D64A-CF28-1B84-26DB-BB0EFD704405}"/>
              </a:ext>
            </a:extLst>
          </p:cNvPr>
          <p:cNvSpPr>
            <a:spLocks noGrp="1"/>
          </p:cNvSpPr>
          <p:nvPr>
            <p:ph type="dt" sz="half" idx="10"/>
          </p:nvPr>
        </p:nvSpPr>
        <p:spPr/>
        <p:txBody>
          <a:bodyPr/>
          <a:lstStyle/>
          <a:p>
            <a:fld id="{F13A34C8-038E-2045-AF43-DF7DBB8E0E9E}" type="datetimeFigureOut">
              <a:rPr lang="en-US" smtClean="0"/>
              <a:pPr/>
              <a:t>6/21/2024</a:t>
            </a:fld>
            <a:endParaRPr lang="en-US" dirty="0"/>
          </a:p>
        </p:txBody>
      </p:sp>
      <p:sp>
        <p:nvSpPr>
          <p:cNvPr id="4" name="Footer Placeholder 3">
            <a:extLst>
              <a:ext uri="{FF2B5EF4-FFF2-40B4-BE49-F238E27FC236}">
                <a16:creationId xmlns:a16="http://schemas.microsoft.com/office/drawing/2014/main" id="{929C1BF5-7D24-9334-6C04-D19A74FE55D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E62ED5-F113-D5C9-6C7B-4455B03BD46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418493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ED2ACA-3447-28D7-BB49-7E757346642D}"/>
              </a:ext>
            </a:extLst>
          </p:cNvPr>
          <p:cNvSpPr>
            <a:spLocks noGrp="1"/>
          </p:cNvSpPr>
          <p:nvPr>
            <p:ph type="dt" sz="half" idx="10"/>
          </p:nvPr>
        </p:nvSpPr>
        <p:spPr/>
        <p:txBody>
          <a:bodyPr/>
          <a:lstStyle/>
          <a:p>
            <a:fld id="{8818C68F-D26B-8F47-958C-23B49CF8A634}" type="datetimeFigureOut">
              <a:rPr lang="en-US" smtClean="0"/>
              <a:pPr/>
              <a:t>6/21/2024</a:t>
            </a:fld>
            <a:endParaRPr lang="en-US" dirty="0"/>
          </a:p>
        </p:txBody>
      </p:sp>
      <p:sp>
        <p:nvSpPr>
          <p:cNvPr id="3" name="Footer Placeholder 2">
            <a:extLst>
              <a:ext uri="{FF2B5EF4-FFF2-40B4-BE49-F238E27FC236}">
                <a16:creationId xmlns:a16="http://schemas.microsoft.com/office/drawing/2014/main" id="{CF23C588-3896-3D4C-D797-D0B4394DC25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8AC98D1-5967-9E7B-C55E-6CC8EAB703D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377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4FAF-627E-5484-EA6E-66EFB389E55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AF6BF8-C6A3-D33A-42B7-BCCBDE83F9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6B8A8E-382F-A807-30AD-63434834602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80346C7-7C67-85F3-2550-0136B4441CBC}"/>
              </a:ext>
            </a:extLst>
          </p:cNvPr>
          <p:cNvSpPr>
            <a:spLocks noGrp="1"/>
          </p:cNvSpPr>
          <p:nvPr>
            <p:ph type="dt" sz="half" idx="10"/>
          </p:nvPr>
        </p:nvSpPr>
        <p:spPr/>
        <p:txBody>
          <a:bodyPr/>
          <a:lstStyle/>
          <a:p>
            <a:fld id="{48A87A34-81AB-432B-8DAE-1953F412C126}" type="datetimeFigureOut">
              <a:rPr lang="en-US" smtClean="0"/>
              <a:pPr/>
              <a:t>6/21/2024</a:t>
            </a:fld>
            <a:endParaRPr lang="en-US" dirty="0"/>
          </a:p>
        </p:txBody>
      </p:sp>
      <p:sp>
        <p:nvSpPr>
          <p:cNvPr id="6" name="Footer Placeholder 5">
            <a:extLst>
              <a:ext uri="{FF2B5EF4-FFF2-40B4-BE49-F238E27FC236}">
                <a16:creationId xmlns:a16="http://schemas.microsoft.com/office/drawing/2014/main" id="{784A46F3-F09E-E875-BC49-6E7569C70FD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8724021-30C5-E2DB-9C9B-FB5A0293035D}"/>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2033962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9286A-5E13-0389-819E-3A90FAAA3FC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6414A05-F05F-D909-E5D4-A5B86C2DA6B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0FAEE504-AA5B-E1A9-722E-20FB7EA04F2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F0B7C86-DBB4-3354-2BFC-068805B1F49C}"/>
              </a:ext>
            </a:extLst>
          </p:cNvPr>
          <p:cNvSpPr>
            <a:spLocks noGrp="1"/>
          </p:cNvSpPr>
          <p:nvPr>
            <p:ph type="dt" sz="half" idx="10"/>
          </p:nvPr>
        </p:nvSpPr>
        <p:spPr/>
        <p:txBody>
          <a:bodyPr/>
          <a:lstStyle/>
          <a:p>
            <a:fld id="{09B482E8-6E0E-1B4F-B1FD-C69DB9E858D9}" type="datetimeFigureOut">
              <a:rPr lang="en-US" smtClean="0"/>
              <a:pPr/>
              <a:t>6/21/2024</a:t>
            </a:fld>
            <a:endParaRPr lang="en-US" dirty="0"/>
          </a:p>
        </p:txBody>
      </p:sp>
      <p:sp>
        <p:nvSpPr>
          <p:cNvPr id="6" name="Footer Placeholder 5">
            <a:extLst>
              <a:ext uri="{FF2B5EF4-FFF2-40B4-BE49-F238E27FC236}">
                <a16:creationId xmlns:a16="http://schemas.microsoft.com/office/drawing/2014/main" id="{9DCA3A01-E91E-91A6-4530-3C95F1E5489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B9B10F-3EE1-A1F7-C076-10076979F12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61439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6CD4DA-FDED-F2E2-999E-453E930E2EC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54D33C-22A7-99E1-1360-34B093B9B5D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B132E1-49D2-7DCD-E026-C9D2E28F12F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6DEBA4-71C1-4702-B4D3-8BAA86823EF1}" type="datetimeFigureOut">
              <a:rPr lang="en-IN" smtClean="0"/>
              <a:t>21-06-2024</a:t>
            </a:fld>
            <a:endParaRPr lang="en-IN"/>
          </a:p>
        </p:txBody>
      </p:sp>
      <p:sp>
        <p:nvSpPr>
          <p:cNvPr id="5" name="Footer Placeholder 4">
            <a:extLst>
              <a:ext uri="{FF2B5EF4-FFF2-40B4-BE49-F238E27FC236}">
                <a16:creationId xmlns:a16="http://schemas.microsoft.com/office/drawing/2014/main" id="{C521248A-B252-8416-F461-D5F3E090C06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15F067-0B69-12C9-9340-20F80D9C09F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F37E074-8C44-4DA8-A944-E17322388DDF}" type="slidenum">
              <a:rPr lang="en-IN" smtClean="0"/>
              <a:t>‹#›</a:t>
            </a:fld>
            <a:endParaRPr lang="en-IN"/>
          </a:p>
        </p:txBody>
      </p:sp>
    </p:spTree>
    <p:extLst>
      <p:ext uri="{BB962C8B-B14F-4D97-AF65-F5344CB8AC3E}">
        <p14:creationId xmlns:p14="http://schemas.microsoft.com/office/powerpoint/2010/main" val="1665968368"/>
      </p:ext>
    </p:extLst>
  </p:cSld>
  <p:clrMap bg1="lt1" tx1="dk1" bg2="lt2" tx2="dk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dirty="0"/>
              <a:t>6/21/2024</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60141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datagy.io/python-remove-special-characters-from-st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cxnSp>
        <p:nvCxnSpPr>
          <p:cNvPr id="346" name="Google Shape;346;p36"/>
          <p:cNvCxnSpPr>
            <a:cxnSpLocks/>
          </p:cNvCxnSpPr>
          <p:nvPr/>
        </p:nvCxnSpPr>
        <p:spPr>
          <a:xfrm>
            <a:off x="-7799" y="2801093"/>
            <a:ext cx="1777887" cy="0"/>
          </a:xfrm>
          <a:prstGeom prst="straightConnector1">
            <a:avLst/>
          </a:prstGeom>
          <a:noFill/>
          <a:ln w="19050" cap="flat" cmpd="sng">
            <a:solidFill>
              <a:schemeClr val="dk1"/>
            </a:solidFill>
            <a:prstDash val="solid"/>
            <a:round/>
            <a:headEnd type="none" w="med" len="med"/>
            <a:tailEnd type="none" w="med" len="med"/>
          </a:ln>
        </p:spPr>
      </p:cxnSp>
      <p:sp>
        <p:nvSpPr>
          <p:cNvPr id="2" name="Rectangle: Rounded Corners 1">
            <a:extLst>
              <a:ext uri="{FF2B5EF4-FFF2-40B4-BE49-F238E27FC236}">
                <a16:creationId xmlns:a16="http://schemas.microsoft.com/office/drawing/2014/main" id="{B8770362-8FA6-8096-A3D6-8431C61229D3}"/>
              </a:ext>
            </a:extLst>
          </p:cNvPr>
          <p:cNvSpPr/>
          <p:nvPr/>
        </p:nvSpPr>
        <p:spPr>
          <a:xfrm>
            <a:off x="1918942" y="111494"/>
            <a:ext cx="4862622" cy="552697"/>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solidFill>
                  <a:srgbClr val="FAB300"/>
                </a:solidFill>
                <a:latin typeface="Britannic Bold" panose="020B0903060703020204" pitchFamily="34" charset="0"/>
              </a:rPr>
              <a:t>USHA</a:t>
            </a:r>
            <a:r>
              <a:rPr lang="en-US" sz="2000" dirty="0">
                <a:solidFill>
                  <a:schemeClr val="tx1"/>
                </a:solidFill>
                <a:latin typeface="Britannic Bold" panose="020B0903060703020204" pitchFamily="34" charset="0"/>
              </a:rPr>
              <a:t> </a:t>
            </a:r>
            <a:r>
              <a:rPr lang="en-US" sz="2000" dirty="0">
                <a:solidFill>
                  <a:schemeClr val="tx2">
                    <a:lumMod val="50000"/>
                  </a:schemeClr>
                </a:solidFill>
                <a:latin typeface="Britannic Bold" panose="020B0903060703020204" pitchFamily="34" charset="0"/>
              </a:rPr>
              <a:t>MARTIN</a:t>
            </a:r>
            <a:r>
              <a:rPr lang="en-US" sz="2000" dirty="0">
                <a:solidFill>
                  <a:schemeClr val="tx1"/>
                </a:solidFill>
                <a:latin typeface="Britannic Bold" panose="020B0903060703020204" pitchFamily="34" charset="0"/>
              </a:rPr>
              <a:t> </a:t>
            </a:r>
            <a:r>
              <a:rPr lang="en-US" sz="2000" dirty="0">
                <a:solidFill>
                  <a:srgbClr val="FF0000"/>
                </a:solidFill>
                <a:latin typeface="Britannic Bold" panose="020B0903060703020204" pitchFamily="34" charset="0"/>
              </a:rPr>
              <a:t>UNIVERSITY</a:t>
            </a:r>
            <a:r>
              <a:rPr lang="en-US" sz="2000" dirty="0">
                <a:solidFill>
                  <a:schemeClr val="tx1"/>
                </a:solidFill>
                <a:latin typeface="Britannic Bold" panose="020B0903060703020204" pitchFamily="34" charset="0"/>
              </a:rPr>
              <a:t>, RANCHI</a:t>
            </a:r>
            <a:endParaRPr lang="en-IN" sz="2000" dirty="0">
              <a:solidFill>
                <a:schemeClr val="tx1"/>
              </a:solidFill>
              <a:latin typeface="Britannic Bold" panose="020B0903060703020204" pitchFamily="34" charset="0"/>
            </a:endParaRPr>
          </a:p>
        </p:txBody>
      </p:sp>
      <p:sp>
        <p:nvSpPr>
          <p:cNvPr id="3" name="Flowchart: Alternate Process 2">
            <a:extLst>
              <a:ext uri="{FF2B5EF4-FFF2-40B4-BE49-F238E27FC236}">
                <a16:creationId xmlns:a16="http://schemas.microsoft.com/office/drawing/2014/main" id="{CF0294A7-0A64-8D8B-BA84-928378DB037F}"/>
              </a:ext>
            </a:extLst>
          </p:cNvPr>
          <p:cNvSpPr/>
          <p:nvPr/>
        </p:nvSpPr>
        <p:spPr>
          <a:xfrm>
            <a:off x="964020" y="835545"/>
            <a:ext cx="6795664" cy="493779"/>
          </a:xfrm>
          <a:prstGeom prst="flowChartAlternateProcess">
            <a:avLst/>
          </a:prstGeom>
          <a:solidFill>
            <a:schemeClr val="bg1"/>
          </a:solidFill>
          <a:ln>
            <a:no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a:solidFill>
                  <a:schemeClr val="tx1"/>
                </a:solidFill>
                <a:latin typeface="Berlin Sans FB" panose="020E0602020502020306" pitchFamily="34" charset="0"/>
              </a:rPr>
              <a:t>FAKE NEWS DETECTION USING MACHINE LEARNING</a:t>
            </a:r>
            <a:endParaRPr lang="en-IN" sz="2000" dirty="0">
              <a:solidFill>
                <a:schemeClr val="tx1"/>
              </a:solidFill>
              <a:latin typeface="Berlin Sans FB" panose="020E0602020502020306" pitchFamily="34" charset="0"/>
            </a:endParaRPr>
          </a:p>
        </p:txBody>
      </p:sp>
      <p:pic>
        <p:nvPicPr>
          <p:cNvPr id="5" name="Picture 4">
            <a:extLst>
              <a:ext uri="{FF2B5EF4-FFF2-40B4-BE49-F238E27FC236}">
                <a16:creationId xmlns:a16="http://schemas.microsoft.com/office/drawing/2014/main" id="{40E77E0D-0361-7E01-8687-0853297E954C}"/>
              </a:ext>
            </a:extLst>
          </p:cNvPr>
          <p:cNvPicPr>
            <a:picLocks noChangeAspect="1"/>
          </p:cNvPicPr>
          <p:nvPr/>
        </p:nvPicPr>
        <p:blipFill>
          <a:blip r:embed="rId3"/>
          <a:stretch>
            <a:fillRect/>
          </a:stretch>
        </p:blipFill>
        <p:spPr>
          <a:xfrm>
            <a:off x="7759684" y="0"/>
            <a:ext cx="1277558" cy="1277558"/>
          </a:xfrm>
          <a:prstGeom prst="rect">
            <a:avLst/>
          </a:prstGeom>
        </p:spPr>
      </p:pic>
      <p:sp>
        <p:nvSpPr>
          <p:cNvPr id="11" name="Rectangle: Diagonal Corners Rounded 10">
            <a:extLst>
              <a:ext uri="{FF2B5EF4-FFF2-40B4-BE49-F238E27FC236}">
                <a16:creationId xmlns:a16="http://schemas.microsoft.com/office/drawing/2014/main" id="{F15C6D87-3A09-A170-47E0-204BE559DEDD}"/>
              </a:ext>
            </a:extLst>
          </p:cNvPr>
          <p:cNvSpPr/>
          <p:nvPr/>
        </p:nvSpPr>
        <p:spPr>
          <a:xfrm>
            <a:off x="0" y="2375448"/>
            <a:ext cx="1777887" cy="371544"/>
          </a:xfrm>
          <a:prstGeom prst="round2Diag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Presented by</a:t>
            </a:r>
            <a:endParaRPr lang="en-IN" sz="1600" dirty="0"/>
          </a:p>
        </p:txBody>
      </p:sp>
      <p:sp>
        <p:nvSpPr>
          <p:cNvPr id="15" name="TextBox 14">
            <a:extLst>
              <a:ext uri="{FF2B5EF4-FFF2-40B4-BE49-F238E27FC236}">
                <a16:creationId xmlns:a16="http://schemas.microsoft.com/office/drawing/2014/main" id="{8A279F3C-F4E5-4D66-88BE-E62CB01B55A6}"/>
              </a:ext>
            </a:extLst>
          </p:cNvPr>
          <p:cNvSpPr txBox="1"/>
          <p:nvPr/>
        </p:nvSpPr>
        <p:spPr>
          <a:xfrm>
            <a:off x="58957" y="2801093"/>
            <a:ext cx="3437860" cy="375552"/>
          </a:xfrm>
          <a:prstGeom prst="rect">
            <a:avLst/>
          </a:prstGeom>
          <a:noFill/>
        </p:spPr>
        <p:txBody>
          <a:bodyPr wrap="square" rtlCol="0">
            <a:spAutoFit/>
          </a:bodyPr>
          <a:lstStyle/>
          <a:p>
            <a:pPr algn="just">
              <a:lnSpc>
                <a:spcPct val="150000"/>
              </a:lnSpc>
            </a:pPr>
            <a:r>
              <a:rPr lang="en-US" dirty="0"/>
              <a:t>Jitu Kumar (222025109181)</a:t>
            </a:r>
          </a:p>
        </p:txBody>
      </p:sp>
      <p:sp>
        <p:nvSpPr>
          <p:cNvPr id="20" name="Rectangle: Diagonal Corners Rounded 19">
            <a:extLst>
              <a:ext uri="{FF2B5EF4-FFF2-40B4-BE49-F238E27FC236}">
                <a16:creationId xmlns:a16="http://schemas.microsoft.com/office/drawing/2014/main" id="{DC944612-8CAF-C603-BACA-EDA25C3E3C08}"/>
              </a:ext>
            </a:extLst>
          </p:cNvPr>
          <p:cNvSpPr/>
          <p:nvPr/>
        </p:nvSpPr>
        <p:spPr>
          <a:xfrm>
            <a:off x="7140667" y="2003904"/>
            <a:ext cx="2003333" cy="371544"/>
          </a:xfrm>
          <a:prstGeom prst="round2Diag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Guided by</a:t>
            </a:r>
            <a:endParaRPr lang="en-IN" sz="1600" dirty="0"/>
          </a:p>
        </p:txBody>
      </p:sp>
      <p:sp>
        <p:nvSpPr>
          <p:cNvPr id="21" name="TextBox 20">
            <a:extLst>
              <a:ext uri="{FF2B5EF4-FFF2-40B4-BE49-F238E27FC236}">
                <a16:creationId xmlns:a16="http://schemas.microsoft.com/office/drawing/2014/main" id="{E28717D7-BBB5-BAC6-2131-84B7F22B53BC}"/>
              </a:ext>
            </a:extLst>
          </p:cNvPr>
          <p:cNvSpPr txBox="1"/>
          <p:nvPr/>
        </p:nvSpPr>
        <p:spPr>
          <a:xfrm>
            <a:off x="6850966" y="2427618"/>
            <a:ext cx="2424312" cy="307777"/>
          </a:xfrm>
          <a:prstGeom prst="rect">
            <a:avLst/>
          </a:prstGeom>
          <a:noFill/>
        </p:spPr>
        <p:txBody>
          <a:bodyPr wrap="square" rtlCol="0">
            <a:spAutoFit/>
          </a:bodyPr>
          <a:lstStyle/>
          <a:p>
            <a:r>
              <a:rPr lang="en-US" dirty="0"/>
              <a:t>Dr. Md. Amir </a:t>
            </a:r>
            <a:r>
              <a:rPr lang="en-US" dirty="0" err="1"/>
              <a:t>Khusro</a:t>
            </a:r>
            <a:r>
              <a:rPr lang="en-US" dirty="0"/>
              <a:t> Akhtar</a:t>
            </a:r>
            <a:endParaRPr lang="en-IN" dirty="0"/>
          </a:p>
        </p:txBody>
      </p:sp>
      <p:cxnSp>
        <p:nvCxnSpPr>
          <p:cNvPr id="22" name="Google Shape;346;p36">
            <a:extLst>
              <a:ext uri="{FF2B5EF4-FFF2-40B4-BE49-F238E27FC236}">
                <a16:creationId xmlns:a16="http://schemas.microsoft.com/office/drawing/2014/main" id="{AE2815A3-E3B2-6ADF-7454-EC76C398B4FB}"/>
              </a:ext>
            </a:extLst>
          </p:cNvPr>
          <p:cNvCxnSpPr>
            <a:cxnSpLocks/>
          </p:cNvCxnSpPr>
          <p:nvPr/>
        </p:nvCxnSpPr>
        <p:spPr>
          <a:xfrm>
            <a:off x="7166173" y="2421869"/>
            <a:ext cx="1955676" cy="0"/>
          </a:xfrm>
          <a:prstGeom prst="straightConnector1">
            <a:avLst/>
          </a:prstGeom>
          <a:noFill/>
          <a:ln w="19050" cap="flat" cmpd="sng">
            <a:solidFill>
              <a:schemeClr val="dk1"/>
            </a:solidFill>
            <a:prstDash val="solid"/>
            <a:round/>
            <a:headEnd type="none" w="med" len="med"/>
            <a:tailEnd type="none" w="med" len="med"/>
          </a:ln>
        </p:spPr>
      </p:cxnSp>
      <p:sp>
        <p:nvSpPr>
          <p:cNvPr id="23" name="TextBox 22">
            <a:extLst>
              <a:ext uri="{FF2B5EF4-FFF2-40B4-BE49-F238E27FC236}">
                <a16:creationId xmlns:a16="http://schemas.microsoft.com/office/drawing/2014/main" id="{8BD05CB3-3B13-0F48-7729-2C139BE16854}"/>
              </a:ext>
            </a:extLst>
          </p:cNvPr>
          <p:cNvSpPr txBox="1"/>
          <p:nvPr/>
        </p:nvSpPr>
        <p:spPr>
          <a:xfrm>
            <a:off x="2975521" y="3365018"/>
            <a:ext cx="3610829" cy="1169551"/>
          </a:xfrm>
          <a:prstGeom prst="rect">
            <a:avLst/>
          </a:prstGeom>
          <a:noFill/>
        </p:spPr>
        <p:txBody>
          <a:bodyPr wrap="square" rtlCol="0">
            <a:spAutoFit/>
          </a:bodyPr>
          <a:lstStyle/>
          <a:p>
            <a:pPr algn="ctr"/>
            <a:r>
              <a:rPr lang="en-US" dirty="0"/>
              <a:t>Submitted for the partial fulfillment</a:t>
            </a:r>
          </a:p>
          <a:p>
            <a:pPr algn="ctr"/>
            <a:r>
              <a:rPr lang="en-US" dirty="0"/>
              <a:t>Of</a:t>
            </a:r>
          </a:p>
          <a:p>
            <a:pPr algn="ctr"/>
            <a:r>
              <a:rPr lang="en-IN" dirty="0"/>
              <a:t>Bachelor of Technology</a:t>
            </a:r>
            <a:r>
              <a:rPr lang="en-US" dirty="0"/>
              <a:t> (</a:t>
            </a:r>
            <a:r>
              <a:rPr lang="en-US" dirty="0" err="1"/>
              <a:t>B.Tech</a:t>
            </a:r>
            <a:r>
              <a:rPr lang="en-US" dirty="0"/>
              <a:t>)</a:t>
            </a:r>
          </a:p>
          <a:p>
            <a:pPr algn="ctr"/>
            <a:r>
              <a:rPr lang="en-US" dirty="0"/>
              <a:t>in</a:t>
            </a:r>
          </a:p>
          <a:p>
            <a:pPr algn="ctr"/>
            <a:r>
              <a:rPr lang="en-US" dirty="0"/>
              <a:t>Computer Science And Engineering</a:t>
            </a:r>
          </a:p>
        </p:txBody>
      </p:sp>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1</a:t>
            </a:r>
            <a:endParaRPr lang="en-IN" sz="2400" dirty="0">
              <a:solidFill>
                <a:schemeClr val="bg1"/>
              </a:solidFill>
            </a:endParaRPr>
          </a:p>
        </p:txBody>
      </p:sp>
      <p:pic>
        <p:nvPicPr>
          <p:cNvPr id="6" name="Picture 5">
            <a:extLst>
              <a:ext uri="{FF2B5EF4-FFF2-40B4-BE49-F238E27FC236}">
                <a16:creationId xmlns:a16="http://schemas.microsoft.com/office/drawing/2014/main" id="{4174F22F-4772-7989-D18C-555AD5895B95}"/>
              </a:ext>
            </a:extLst>
          </p:cNvPr>
          <p:cNvPicPr>
            <a:picLocks noChangeAspect="1"/>
          </p:cNvPicPr>
          <p:nvPr/>
        </p:nvPicPr>
        <p:blipFill>
          <a:blip r:embed="rId4"/>
          <a:stretch>
            <a:fillRect/>
          </a:stretch>
        </p:blipFill>
        <p:spPr>
          <a:xfrm>
            <a:off x="2864177" y="1014964"/>
            <a:ext cx="3310789" cy="2483092"/>
          </a:xfrm>
          <a:prstGeom prst="rect">
            <a:avLst/>
          </a:prstGeom>
        </p:spPr>
      </p:pic>
    </p:spTree>
    <p:extLst>
      <p:ext uri="{BB962C8B-B14F-4D97-AF65-F5344CB8AC3E}">
        <p14:creationId xmlns:p14="http://schemas.microsoft.com/office/powerpoint/2010/main" val="9128890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10</a:t>
            </a:r>
            <a:endParaRPr lang="en-IN" sz="20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168733" y="1387679"/>
            <a:ext cx="5275466" cy="2677656"/>
          </a:xfrm>
          <a:prstGeom prst="rect">
            <a:avLst/>
          </a:prstGeom>
          <a:noFill/>
        </p:spPr>
        <p:txBody>
          <a:bodyPr wrap="square" rtlCol="0">
            <a:spAutoFit/>
          </a:bodyPr>
          <a:lstStyle/>
          <a:p>
            <a:pPr>
              <a:lnSpc>
                <a:spcPct val="150000"/>
              </a:lnSpc>
            </a:pPr>
            <a:r>
              <a:rPr lang="en-IN" b="1" dirty="0">
                <a:latin typeface="Times New Roman" panose="02020603050405020304" pitchFamily="18" charset="0"/>
                <a:cs typeface="Times New Roman" panose="02020603050405020304" pitchFamily="18" charset="0"/>
              </a:rPr>
              <a:t>1. Programming Language :</a:t>
            </a:r>
          </a:p>
          <a:p>
            <a:pPr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Python: </a:t>
            </a:r>
          </a:p>
          <a:p>
            <a:pPr algn="just"/>
            <a:endParaRPr lang="en-IN"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Python is a high-level, interpreted programming language known for its simplicity and readability.</a:t>
            </a:r>
          </a:p>
          <a:p>
            <a:pPr algn="just"/>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It emphasizes code readability and has a large ecosystem of libraries and frameworks for various purposes, including web development, data analysis, artificial intelligence, and scientific computing.</a:t>
            </a:r>
          </a:p>
          <a:p>
            <a:pPr algn="just"/>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211562" y="324084"/>
            <a:ext cx="360701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TOOLS AND TECHNOLOGIES</a:t>
            </a:r>
            <a:endParaRPr lang="en-IN" sz="1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B93C00-7C47-7F36-A77B-28C96A85FF4A}"/>
              </a:ext>
            </a:extLst>
          </p:cNvPr>
          <p:cNvPicPr>
            <a:picLocks noChangeAspect="1"/>
          </p:cNvPicPr>
          <p:nvPr/>
        </p:nvPicPr>
        <p:blipFill>
          <a:blip r:embed="rId3"/>
          <a:stretch>
            <a:fillRect/>
          </a:stretch>
        </p:blipFill>
        <p:spPr>
          <a:xfrm>
            <a:off x="5597183" y="1149956"/>
            <a:ext cx="3316536" cy="3316536"/>
          </a:xfrm>
          <a:prstGeom prst="rect">
            <a:avLst/>
          </a:prstGeom>
        </p:spPr>
      </p:pic>
    </p:spTree>
    <p:extLst>
      <p:ext uri="{BB962C8B-B14F-4D97-AF65-F5344CB8AC3E}">
        <p14:creationId xmlns:p14="http://schemas.microsoft.com/office/powerpoint/2010/main" val="19252720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11</a:t>
            </a:r>
            <a:endParaRPr lang="en-IN" sz="20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102412" y="712899"/>
            <a:ext cx="5355853" cy="2962158"/>
          </a:xfrm>
          <a:prstGeom prst="rect">
            <a:avLst/>
          </a:prstGeom>
          <a:noFill/>
        </p:spPr>
        <p:txBody>
          <a:bodyPr wrap="square" rtlCol="0">
            <a:spAutoFit/>
          </a:bodyPr>
          <a:lstStyle/>
          <a:p>
            <a:pPr algn="just">
              <a:lnSpc>
                <a:spcPct val="150000"/>
              </a:lnSpc>
            </a:pPr>
            <a:r>
              <a:rPr lang="en-IN" b="1" dirty="0">
                <a:latin typeface="Times New Roman" panose="02020603050405020304" pitchFamily="18" charset="0"/>
                <a:cs typeface="Times New Roman" panose="02020603050405020304" pitchFamily="18" charset="0"/>
              </a:rPr>
              <a:t>2. Data Collection :</a:t>
            </a:r>
          </a:p>
          <a:p>
            <a:pPr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Kaggle: For collecting news datasets.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Kaggle is a popular platform for data science competitions, datasets, and kernels.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Kaggle also provides access to a vast collection of datasets for practice, learning, and exploration. </a:t>
            </a:r>
          </a:p>
          <a:p>
            <a:pPr algn="just">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IN" b="1" dirty="0">
                <a:latin typeface="Times New Roman" panose="02020603050405020304" pitchFamily="18" charset="0"/>
                <a:cs typeface="Times New Roman" panose="02020603050405020304" pitchFamily="18" charset="0"/>
              </a:rPr>
              <a:t>3. Which Libraries we have used?</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NumPy, Pandas, Matplotlib, Seaborn, </a:t>
            </a:r>
            <a:r>
              <a:rPr lang="en-IN" dirty="0" err="1">
                <a:latin typeface="Times New Roman" panose="02020603050405020304" pitchFamily="18" charset="0"/>
                <a:cs typeface="Times New Roman" panose="02020603050405020304" pitchFamily="18" charset="0"/>
              </a:rPr>
              <a:t>Sklearn</a:t>
            </a:r>
            <a:r>
              <a:rPr lang="en-IN" dirty="0">
                <a:latin typeface="Times New Roman" panose="02020603050405020304" pitchFamily="18" charset="0"/>
                <a:cs typeface="Times New Roman" panose="02020603050405020304" pitchFamily="18" charset="0"/>
              </a:rPr>
              <a:t>, and </a:t>
            </a:r>
            <a:r>
              <a:rPr lang="en-IN" dirty="0" err="1">
                <a:latin typeface="Times New Roman" panose="02020603050405020304" pitchFamily="18" charset="0"/>
                <a:cs typeface="Times New Roman" panose="02020603050405020304" pitchFamily="18" charset="0"/>
              </a:rPr>
              <a:t>WordCloud</a:t>
            </a:r>
            <a:endParaRPr lang="en-IN"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211562" y="324084"/>
            <a:ext cx="360701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TOOLS AND TECHNOLOGIES</a:t>
            </a:r>
            <a:endParaRPr lang="en-IN" sz="1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1F73B0B-1449-3ABA-F502-64D48657520A}"/>
              </a:ext>
            </a:extLst>
          </p:cNvPr>
          <p:cNvPicPr>
            <a:picLocks noChangeAspect="1"/>
          </p:cNvPicPr>
          <p:nvPr/>
        </p:nvPicPr>
        <p:blipFill>
          <a:blip r:embed="rId3"/>
          <a:stretch>
            <a:fillRect/>
          </a:stretch>
        </p:blipFill>
        <p:spPr>
          <a:xfrm rot="20021625">
            <a:off x="5291783" y="1929840"/>
            <a:ext cx="4105896" cy="1868183"/>
          </a:xfrm>
          <a:prstGeom prst="rect">
            <a:avLst/>
          </a:prstGeom>
        </p:spPr>
      </p:pic>
    </p:spTree>
    <p:extLst>
      <p:ext uri="{BB962C8B-B14F-4D97-AF65-F5344CB8AC3E}">
        <p14:creationId xmlns:p14="http://schemas.microsoft.com/office/powerpoint/2010/main" val="23140060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12</a:t>
            </a:r>
            <a:endParaRPr lang="en-IN" sz="24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39500" y="1073193"/>
            <a:ext cx="4779077" cy="317760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NumPy: </a:t>
            </a:r>
            <a:r>
              <a:rPr lang="en-US" dirty="0">
                <a:latin typeface="Times New Roman" panose="02020603050405020304" pitchFamily="18" charset="0"/>
                <a:cs typeface="Times New Roman" panose="02020603050405020304" pitchFamily="18" charset="0"/>
              </a:rPr>
              <a:t>NumPy is widely used in data science for tasks such as data cleaning, data manipulation, and data analysis.</a:t>
            </a:r>
          </a:p>
          <a:p>
            <a:pPr algn="just"/>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Pandas:</a:t>
            </a:r>
            <a:r>
              <a:rPr lang="en-US" dirty="0">
                <a:latin typeface="Times New Roman" panose="02020603050405020304" pitchFamily="18" charset="0"/>
                <a:cs typeface="Times New Roman" panose="02020603050405020304" pitchFamily="18" charset="0"/>
              </a:rPr>
              <a:t> You can use Pandas to load data from a CSV file into a </a:t>
            </a:r>
            <a:r>
              <a:rPr lang="en-US" dirty="0" err="1">
                <a:latin typeface="Times New Roman" panose="02020603050405020304" pitchFamily="18" charset="0"/>
                <a:cs typeface="Times New Roman" panose="02020603050405020304" pitchFamily="18" charset="0"/>
              </a:rPr>
              <a:t>DataFrame</a:t>
            </a:r>
            <a:r>
              <a:rPr lang="en-US" dirty="0">
                <a:latin typeface="Times New Roman" panose="02020603050405020304" pitchFamily="18" charset="0"/>
                <a:cs typeface="Times New Roman" panose="02020603050405020304" pitchFamily="18" charset="0"/>
              </a:rPr>
              <a:t>. You can use Pandas to clean data by removing duplicates and filling in missing values. </a:t>
            </a:r>
          </a:p>
          <a:p>
            <a:pPr algn="just"/>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Matplotlib:</a:t>
            </a:r>
            <a:r>
              <a:rPr lang="en-US" dirty="0">
                <a:latin typeface="Times New Roman" panose="02020603050405020304" pitchFamily="18" charset="0"/>
                <a:cs typeface="Times New Roman" panose="02020603050405020304" pitchFamily="18" charset="0"/>
              </a:rPr>
              <a:t> It allows users to create various plots and charts to represent and analyze data, identify trends and patterns, and make informed decisions. </a:t>
            </a: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211562" y="324084"/>
            <a:ext cx="360701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TOOLS AND TECHNOLOGIES</a:t>
            </a:r>
            <a:endParaRPr lang="en-IN" sz="1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DFA978F-CB9E-6C43-26F2-276C9536E540}"/>
              </a:ext>
            </a:extLst>
          </p:cNvPr>
          <p:cNvPicPr>
            <a:picLocks noChangeAspect="1"/>
          </p:cNvPicPr>
          <p:nvPr/>
        </p:nvPicPr>
        <p:blipFill>
          <a:blip r:embed="rId3"/>
          <a:stretch>
            <a:fillRect/>
          </a:stretch>
        </p:blipFill>
        <p:spPr>
          <a:xfrm rot="2173536">
            <a:off x="5086865" y="1882219"/>
            <a:ext cx="4041657" cy="1714988"/>
          </a:xfrm>
          <a:prstGeom prst="rect">
            <a:avLst/>
          </a:prstGeom>
        </p:spPr>
      </p:pic>
    </p:spTree>
    <p:extLst>
      <p:ext uri="{BB962C8B-B14F-4D97-AF65-F5344CB8AC3E}">
        <p14:creationId xmlns:p14="http://schemas.microsoft.com/office/powerpoint/2010/main" val="16984206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Lato" panose="020F0502020204030203" pitchFamily="34" charset="0"/>
              </a:rPr>
              <a:t>13</a:t>
            </a:r>
            <a:endParaRPr lang="en-IN" sz="20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102412" y="960033"/>
            <a:ext cx="6221016" cy="371621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Seaborn:</a:t>
            </a:r>
            <a:r>
              <a:rPr lang="en-US" dirty="0">
                <a:latin typeface="Times New Roman" panose="02020603050405020304" pitchFamily="18" charset="0"/>
                <a:cs typeface="Times New Roman" panose="02020603050405020304" pitchFamily="18" charset="0"/>
              </a:rPr>
              <a:t> It simplifies the process of creating complex visualizations and offers support for advanced features like statistical estimation and multi-plot grids.</a:t>
            </a:r>
          </a:p>
          <a:p>
            <a:pPr algn="just"/>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Sklearn (scikit-learn): </a:t>
            </a:r>
            <a:r>
              <a:rPr lang="en-US" dirty="0">
                <a:latin typeface="Times New Roman" panose="02020603050405020304" pitchFamily="18" charset="0"/>
                <a:cs typeface="Times New Roman" panose="02020603050405020304" pitchFamily="18" charset="0"/>
              </a:rPr>
              <a:t>It provides simple and efficient tools for data mining and data analysis, including various machine learning algorithms for classification, regression, clustering, dimensionality reduction, and model selection.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IN" b="1" dirty="0" err="1">
                <a:latin typeface="Times New Roman" panose="02020603050405020304" pitchFamily="18" charset="0"/>
                <a:cs typeface="Times New Roman" panose="02020603050405020304" pitchFamily="18" charset="0"/>
              </a:rPr>
              <a:t>WordCloud</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t is used for generating word clouds from text data. The library provides functionalities to create visual representations of the most common words in a text corpus, with the size of each word indicating its frequency in the corpus. </a:t>
            </a:r>
            <a:endParaRPr lang="en-IN"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211562" y="324084"/>
            <a:ext cx="360701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TOOLS AND TECHNOLOGIES</a:t>
            </a:r>
            <a:endParaRPr lang="en-IN" sz="1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0CFA60-7B42-5680-3629-4324BD129270}"/>
              </a:ext>
            </a:extLst>
          </p:cNvPr>
          <p:cNvPicPr>
            <a:picLocks noChangeAspect="1"/>
          </p:cNvPicPr>
          <p:nvPr/>
        </p:nvPicPr>
        <p:blipFill>
          <a:blip r:embed="rId3"/>
          <a:stretch>
            <a:fillRect/>
          </a:stretch>
        </p:blipFill>
        <p:spPr>
          <a:xfrm rot="2173536">
            <a:off x="6129272" y="2366941"/>
            <a:ext cx="3195242" cy="1355830"/>
          </a:xfrm>
          <a:prstGeom prst="rect">
            <a:avLst/>
          </a:prstGeom>
        </p:spPr>
      </p:pic>
    </p:spTree>
    <p:extLst>
      <p:ext uri="{BB962C8B-B14F-4D97-AF65-F5344CB8AC3E}">
        <p14:creationId xmlns:p14="http://schemas.microsoft.com/office/powerpoint/2010/main" val="18659090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14</a:t>
            </a:r>
            <a:endParaRPr lang="en-IN" sz="20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102412" y="1038224"/>
            <a:ext cx="4976025" cy="3539430"/>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4. Documentation and Reporting</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Jupyter</a:t>
            </a:r>
            <a:r>
              <a:rPr lang="en-US" b="1" dirty="0">
                <a:latin typeface="Times New Roman" panose="02020603050405020304" pitchFamily="18" charset="0"/>
                <a:cs typeface="Times New Roman" panose="02020603050405020304" pitchFamily="18" charset="0"/>
              </a:rPr>
              <a:t> Notebooks</a:t>
            </a:r>
            <a:r>
              <a:rPr lang="en-US" dirty="0">
                <a:latin typeface="Times New Roman" panose="02020603050405020304" pitchFamily="18" charset="0"/>
                <a:cs typeface="Times New Roman" panose="02020603050405020304" pitchFamily="18" charset="0"/>
              </a:rPr>
              <a:t>: Documenting code, visualizations, and explanations.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Jupyter</a:t>
            </a:r>
            <a:r>
              <a:rPr lang="en-US" dirty="0">
                <a:latin typeface="Times New Roman" panose="02020603050405020304" pitchFamily="18" charset="0"/>
                <a:cs typeface="Times New Roman" panose="02020603050405020304" pitchFamily="18" charset="0"/>
              </a:rPr>
              <a:t> Notebooks is an open-source web application that allows users to create and share documents containing live code, equations, visualizations, and narrative text. It supports multiple programming languages, including Python, R etc. </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Jupyter</a:t>
            </a:r>
            <a:r>
              <a:rPr lang="en-US" dirty="0">
                <a:latin typeface="Times New Roman" panose="02020603050405020304" pitchFamily="18" charset="0"/>
                <a:cs typeface="Times New Roman" panose="02020603050405020304" pitchFamily="18" charset="0"/>
              </a:rPr>
              <a:t> Notebooks are widely used in data analysis, machine learning, scientific research, and education for their ability to combine code, visualizations, and explanations in a single document, facilitating collaboration, exploration, and reproducibility of computational workflows.</a:t>
            </a:r>
          </a:p>
          <a:p>
            <a:pPr algn="just"/>
            <a:endParaRPr lang="en-US"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082022" y="345559"/>
            <a:ext cx="360701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TOOLS AND TECHNOLOGIES</a:t>
            </a:r>
            <a:endParaRPr lang="en-IN" sz="1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FA3A522-C2F8-2934-2AA1-7578DA20F6D8}"/>
              </a:ext>
            </a:extLst>
          </p:cNvPr>
          <p:cNvPicPr>
            <a:picLocks noChangeAspect="1"/>
          </p:cNvPicPr>
          <p:nvPr/>
        </p:nvPicPr>
        <p:blipFill>
          <a:blip r:embed="rId3"/>
          <a:stretch>
            <a:fillRect/>
          </a:stretch>
        </p:blipFill>
        <p:spPr>
          <a:xfrm>
            <a:off x="5286394" y="878274"/>
            <a:ext cx="3755194" cy="3755194"/>
          </a:xfrm>
          <a:prstGeom prst="rect">
            <a:avLst/>
          </a:prstGeom>
        </p:spPr>
      </p:pic>
    </p:spTree>
    <p:extLst>
      <p:ext uri="{BB962C8B-B14F-4D97-AF65-F5344CB8AC3E}">
        <p14:creationId xmlns:p14="http://schemas.microsoft.com/office/powerpoint/2010/main" val="21915772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15</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526723" y="277917"/>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DATASETS</a:t>
            </a:r>
            <a:endParaRPr lang="en-IN" sz="1800" dirty="0"/>
          </a:p>
        </p:txBody>
      </p:sp>
      <p:pic>
        <p:nvPicPr>
          <p:cNvPr id="4" name="Picture 3">
            <a:extLst>
              <a:ext uri="{FF2B5EF4-FFF2-40B4-BE49-F238E27FC236}">
                <a16:creationId xmlns:a16="http://schemas.microsoft.com/office/drawing/2014/main" id="{98FC9A3D-2A01-EB37-3C88-9E987F824A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797" y="1052917"/>
            <a:ext cx="4051646" cy="2516648"/>
          </a:xfrm>
          <a:prstGeom prst="rect">
            <a:avLst/>
          </a:prstGeom>
          <a:noFill/>
          <a:ln>
            <a:noFill/>
          </a:ln>
        </p:spPr>
      </p:pic>
      <p:sp>
        <p:nvSpPr>
          <p:cNvPr id="7" name="TextBox 6">
            <a:extLst>
              <a:ext uri="{FF2B5EF4-FFF2-40B4-BE49-F238E27FC236}">
                <a16:creationId xmlns:a16="http://schemas.microsoft.com/office/drawing/2014/main" id="{F6F6E4C2-84DA-6BD3-8A4D-92B333BD011F}"/>
              </a:ext>
            </a:extLst>
          </p:cNvPr>
          <p:cNvSpPr txBox="1"/>
          <p:nvPr/>
        </p:nvSpPr>
        <p:spPr>
          <a:xfrm>
            <a:off x="63923" y="3569565"/>
            <a:ext cx="3998508" cy="954107"/>
          </a:xfrm>
          <a:prstGeom prst="rect">
            <a:avLst/>
          </a:prstGeom>
          <a:noFill/>
        </p:spPr>
        <p:txBody>
          <a:bodyPr wrap="square">
            <a:sp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Fig.- True News Dataset</a:t>
            </a:r>
          </a:p>
          <a:p>
            <a:pPr marL="0" lvl="0" indent="0" algn="ctr"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kern="0" dirty="0">
                <a:effectLst/>
                <a:latin typeface="Times New Roman" panose="02020603050405020304" pitchFamily="18" charset="0"/>
                <a:ea typeface="Calibri" panose="020F0502020204030204" pitchFamily="34" charset="0"/>
                <a:cs typeface="Times New Roman" panose="02020603050405020304" pitchFamily="18" charset="0"/>
              </a:rPr>
              <a:t>This dataset will contain articles that have been identified and labeled as true news. </a:t>
            </a:r>
            <a:endParaRPr lang="en-US" sz="11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E49C08D-80A7-20F4-573E-7FEC89240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4603" y="1105436"/>
            <a:ext cx="4292600" cy="2504440"/>
          </a:xfrm>
          <a:prstGeom prst="rect">
            <a:avLst/>
          </a:prstGeom>
          <a:noFill/>
          <a:ln>
            <a:noFill/>
          </a:ln>
        </p:spPr>
      </p:pic>
      <p:sp>
        <p:nvSpPr>
          <p:cNvPr id="10" name="TextBox 9">
            <a:extLst>
              <a:ext uri="{FF2B5EF4-FFF2-40B4-BE49-F238E27FC236}">
                <a16:creationId xmlns:a16="http://schemas.microsoft.com/office/drawing/2014/main" id="{30F645D2-7C93-96F5-0AF2-9BB6E1E0EE6A}"/>
              </a:ext>
            </a:extLst>
          </p:cNvPr>
          <p:cNvSpPr txBox="1"/>
          <p:nvPr/>
        </p:nvSpPr>
        <p:spPr>
          <a:xfrm>
            <a:off x="4709159" y="3645483"/>
            <a:ext cx="4470941" cy="954107"/>
          </a:xfrm>
          <a:prstGeom prst="rect">
            <a:avLst/>
          </a:prstGeom>
          <a:noFill/>
        </p:spPr>
        <p:txBody>
          <a:bodyPr wrap="square">
            <a:sp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Fig.- Fake News Dataset</a:t>
            </a:r>
          </a:p>
          <a:p>
            <a:pPr marL="0" lvl="0" indent="0" algn="ctr"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kern="0" dirty="0">
                <a:effectLst/>
                <a:latin typeface="Times New Roman" panose="02020603050405020304" pitchFamily="18" charset="0"/>
                <a:ea typeface="Calibri" panose="020F0502020204030204" pitchFamily="34" charset="0"/>
                <a:cs typeface="Times New Roman" panose="02020603050405020304" pitchFamily="18" charset="0"/>
              </a:rPr>
              <a:t>This dataset will consist of articles that have been verified and labeled as fake news.</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6382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16</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526723" y="277917"/>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Importing Python Libraires</a:t>
            </a:r>
            <a:endParaRPr lang="en-IN" sz="1800" dirty="0"/>
          </a:p>
        </p:txBody>
      </p:sp>
      <p:sp>
        <p:nvSpPr>
          <p:cNvPr id="6" name="TextBox 5">
            <a:extLst>
              <a:ext uri="{FF2B5EF4-FFF2-40B4-BE49-F238E27FC236}">
                <a16:creationId xmlns:a16="http://schemas.microsoft.com/office/drawing/2014/main" id="{C78DFF4E-4297-1CF9-9EE7-831A1AA353BB}"/>
              </a:ext>
            </a:extLst>
          </p:cNvPr>
          <p:cNvSpPr txBox="1"/>
          <p:nvPr/>
        </p:nvSpPr>
        <p:spPr>
          <a:xfrm>
            <a:off x="202223" y="1078050"/>
            <a:ext cx="8878472" cy="704104"/>
          </a:xfrm>
          <a:prstGeom prst="rect">
            <a:avLst/>
          </a:prstGeom>
          <a:noFill/>
        </p:spPr>
        <p:txBody>
          <a:bodyPr wrap="square">
            <a:spAutoFit/>
          </a:bodyPr>
          <a:lstStyle/>
          <a:p>
            <a:pPr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next procedure to be followed is to launch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jupyterlab</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using command prompt. The first step 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jupyterlab</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is to import all the necessary libraries.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1188D06-BFA5-234F-5B43-2996419E14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1079" y="1782154"/>
            <a:ext cx="4694555" cy="2247900"/>
          </a:xfrm>
          <a:prstGeom prst="rect">
            <a:avLst/>
          </a:prstGeom>
          <a:noFill/>
          <a:ln>
            <a:noFill/>
          </a:ln>
        </p:spPr>
      </p:pic>
      <p:sp>
        <p:nvSpPr>
          <p:cNvPr id="12" name="TextBox 11">
            <a:extLst>
              <a:ext uri="{FF2B5EF4-FFF2-40B4-BE49-F238E27FC236}">
                <a16:creationId xmlns:a16="http://schemas.microsoft.com/office/drawing/2014/main" id="{890B3F10-797B-6B40-DDC1-576B6686BABC}"/>
              </a:ext>
            </a:extLst>
          </p:cNvPr>
          <p:cNvSpPr txBox="1"/>
          <p:nvPr/>
        </p:nvSpPr>
        <p:spPr>
          <a:xfrm>
            <a:off x="2090542" y="4030054"/>
            <a:ext cx="4695092" cy="380938"/>
          </a:xfrm>
          <a:prstGeom prst="rect">
            <a:avLst/>
          </a:prstGeom>
          <a:noFill/>
        </p:spPr>
        <p:txBody>
          <a:bodyPr wrap="square">
            <a:spAutoFit/>
          </a:bodyPr>
          <a:lstStyle/>
          <a:p>
            <a:pPr algn="ctr">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Figure : Importing Important Libraries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8380243"/>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17</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526722" y="277917"/>
            <a:ext cx="4715837" cy="338554"/>
          </a:xfrm>
          <a:prstGeom prst="rect">
            <a:avLst/>
          </a:prstGeom>
          <a:noFill/>
        </p:spPr>
        <p:txBody>
          <a:bodyPr wrap="square" rtlCol="0">
            <a:spAutoFit/>
          </a:bodyPr>
          <a:lstStyle/>
          <a:p>
            <a:pPr algn="ctr"/>
            <a:r>
              <a:rPr lang="en-US" sz="1600" b="1" kern="0" dirty="0">
                <a:effectLst/>
                <a:latin typeface="Times New Roman" panose="02020603050405020304" pitchFamily="18" charset="0"/>
                <a:ea typeface="Calibri" panose="020F0502020204030204" pitchFamily="34" charset="0"/>
              </a:rPr>
              <a:t>Shape of True And Fake News Datasets</a:t>
            </a:r>
            <a:endParaRPr lang="en-IN" sz="1600" dirty="0"/>
          </a:p>
        </p:txBody>
      </p:sp>
      <p:sp>
        <p:nvSpPr>
          <p:cNvPr id="6" name="TextBox 5">
            <a:extLst>
              <a:ext uri="{FF2B5EF4-FFF2-40B4-BE49-F238E27FC236}">
                <a16:creationId xmlns:a16="http://schemas.microsoft.com/office/drawing/2014/main" id="{C78DFF4E-4297-1CF9-9EE7-831A1AA353BB}"/>
              </a:ext>
            </a:extLst>
          </p:cNvPr>
          <p:cNvSpPr txBox="1"/>
          <p:nvPr/>
        </p:nvSpPr>
        <p:spPr>
          <a:xfrm>
            <a:off x="202223" y="1078050"/>
            <a:ext cx="8878472" cy="380938"/>
          </a:xfrm>
          <a:prstGeom prst="rect">
            <a:avLst/>
          </a:prstGeom>
          <a:noFill/>
        </p:spPr>
        <p:txBody>
          <a:bodyPr wrap="square">
            <a:spAutoFit/>
          </a:bodyPr>
          <a:lstStyle/>
          <a:p>
            <a:pPr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Here, 0 Means it is True News, And 1 Means it is a Fake News.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890B3F10-797B-6B40-DDC1-576B6686BABC}"/>
              </a:ext>
            </a:extLst>
          </p:cNvPr>
          <p:cNvSpPr txBox="1"/>
          <p:nvPr/>
        </p:nvSpPr>
        <p:spPr>
          <a:xfrm>
            <a:off x="2090542" y="4030054"/>
            <a:ext cx="4695092"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Shape of both the Datasets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72678D86-3B48-7625-0097-63DDA5EBA7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610" y="1687872"/>
            <a:ext cx="7067105" cy="2377578"/>
          </a:xfrm>
          <a:prstGeom prst="rect">
            <a:avLst/>
          </a:prstGeom>
          <a:noFill/>
          <a:ln>
            <a:noFill/>
          </a:ln>
        </p:spPr>
      </p:pic>
    </p:spTree>
    <p:extLst>
      <p:ext uri="{BB962C8B-B14F-4D97-AF65-F5344CB8AC3E}">
        <p14:creationId xmlns:p14="http://schemas.microsoft.com/office/powerpoint/2010/main" val="3803340758"/>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18</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526723" y="277917"/>
            <a:ext cx="3791910" cy="338554"/>
          </a:xfrm>
          <a:prstGeom prst="rect">
            <a:avLst/>
          </a:prstGeom>
          <a:noFill/>
        </p:spPr>
        <p:txBody>
          <a:bodyPr wrap="square" rtlCol="0">
            <a:spAutoFit/>
          </a:bodyPr>
          <a:lstStyle/>
          <a:p>
            <a:pPr algn="ctr"/>
            <a:r>
              <a:rPr lang="en-US" sz="1600" b="1" kern="0" dirty="0">
                <a:effectLst/>
                <a:latin typeface="Times New Roman" panose="02020603050405020304" pitchFamily="18" charset="0"/>
                <a:ea typeface="Calibri" panose="020F0502020204030204" pitchFamily="34" charset="0"/>
              </a:rPr>
              <a:t>Check Null Values in the Datasets</a:t>
            </a:r>
            <a:endParaRPr lang="en-IN" sz="1600" dirty="0"/>
          </a:p>
        </p:txBody>
      </p:sp>
      <p:sp>
        <p:nvSpPr>
          <p:cNvPr id="6" name="TextBox 5">
            <a:extLst>
              <a:ext uri="{FF2B5EF4-FFF2-40B4-BE49-F238E27FC236}">
                <a16:creationId xmlns:a16="http://schemas.microsoft.com/office/drawing/2014/main" id="{C78DFF4E-4297-1CF9-9EE7-831A1AA353BB}"/>
              </a:ext>
            </a:extLst>
          </p:cNvPr>
          <p:cNvSpPr txBox="1"/>
          <p:nvPr/>
        </p:nvSpPr>
        <p:spPr>
          <a:xfrm>
            <a:off x="132763" y="934437"/>
            <a:ext cx="8878472" cy="380938"/>
          </a:xfrm>
          <a:prstGeom prst="rect">
            <a:avLst/>
          </a:prstGeom>
          <a:noFill/>
        </p:spPr>
        <p:txBody>
          <a:bodyPr wrap="square">
            <a:spAutoFit/>
          </a:bodyPr>
          <a:lstStyle/>
          <a:p>
            <a:pPr algn="just">
              <a:lnSpc>
                <a:spcPct val="150000"/>
              </a:lnSpc>
              <a:spcAft>
                <a:spcPts val="1000"/>
              </a:spcAft>
            </a:pPr>
            <a:r>
              <a:rPr lang="en-US" kern="0" dirty="0">
                <a:effectLst/>
                <a:latin typeface="Times New Roman" panose="02020603050405020304" pitchFamily="18" charset="0"/>
                <a:ea typeface="Calibri" panose="020F0502020204030204" pitchFamily="34" charset="0"/>
              </a:rPr>
              <a:t>After that, we check the null value in both datasets.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890B3F10-797B-6B40-DDC1-576B6686BABC}"/>
              </a:ext>
            </a:extLst>
          </p:cNvPr>
          <p:cNvSpPr txBox="1"/>
          <p:nvPr/>
        </p:nvSpPr>
        <p:spPr>
          <a:xfrm>
            <a:off x="2090542" y="4030054"/>
            <a:ext cx="4695092"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Check Null Values in the Datasets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506519A-F432-8827-6F45-3B02F1E09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83" y="1285816"/>
            <a:ext cx="4695092" cy="2694363"/>
          </a:xfrm>
          <a:prstGeom prst="rect">
            <a:avLst/>
          </a:prstGeom>
        </p:spPr>
      </p:pic>
    </p:spTree>
    <p:extLst>
      <p:ext uri="{BB962C8B-B14F-4D97-AF65-F5344CB8AC3E}">
        <p14:creationId xmlns:p14="http://schemas.microsoft.com/office/powerpoint/2010/main" val="27436377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19</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526722" y="277917"/>
            <a:ext cx="5462597" cy="338554"/>
          </a:xfrm>
          <a:prstGeom prst="rect">
            <a:avLst/>
          </a:prstGeom>
          <a:noFill/>
        </p:spPr>
        <p:txBody>
          <a:bodyPr wrap="square" rtlCol="0">
            <a:spAutoFit/>
          </a:bodyPr>
          <a:lstStyle/>
          <a:p>
            <a:pPr algn="ctr"/>
            <a:r>
              <a:rPr lang="en-US" sz="1600" b="1" kern="0" dirty="0">
                <a:effectLst/>
                <a:latin typeface="Times New Roman" panose="02020603050405020304" pitchFamily="18" charset="0"/>
                <a:ea typeface="Calibri" panose="020F0502020204030204" pitchFamily="34" charset="0"/>
              </a:rPr>
              <a:t>Explore the unique values in True And Fake Datasets</a:t>
            </a:r>
            <a:endParaRPr lang="en-IN" sz="1600" b="1" dirty="0"/>
          </a:p>
        </p:txBody>
      </p:sp>
      <p:sp>
        <p:nvSpPr>
          <p:cNvPr id="6" name="TextBox 5">
            <a:extLst>
              <a:ext uri="{FF2B5EF4-FFF2-40B4-BE49-F238E27FC236}">
                <a16:creationId xmlns:a16="http://schemas.microsoft.com/office/drawing/2014/main" id="{C78DFF4E-4297-1CF9-9EE7-831A1AA353BB}"/>
              </a:ext>
            </a:extLst>
          </p:cNvPr>
          <p:cNvSpPr txBox="1"/>
          <p:nvPr/>
        </p:nvSpPr>
        <p:spPr>
          <a:xfrm>
            <a:off x="160897" y="1145453"/>
            <a:ext cx="4087545" cy="1673600"/>
          </a:xfrm>
          <a:prstGeom prst="rect">
            <a:avLst/>
          </a:prstGeom>
          <a:noFill/>
        </p:spPr>
        <p:txBody>
          <a:bodyPr wrap="square">
            <a:spAutoFit/>
          </a:bodyPr>
          <a:lstStyle/>
          <a:p>
            <a:pPr algn="just">
              <a:lnSpc>
                <a:spcPct val="150000"/>
              </a:lnSpc>
              <a:spcAft>
                <a:spcPts val="1000"/>
              </a:spcAft>
            </a:pPr>
            <a:r>
              <a:rPr lang="en-US" kern="0" dirty="0">
                <a:effectLst/>
                <a:latin typeface="Times New Roman" panose="02020603050405020304" pitchFamily="18" charset="0"/>
                <a:ea typeface="Calibri" panose="020F0502020204030204" pitchFamily="34" charset="0"/>
              </a:rPr>
              <a:t>Now Let’s explore the unique values in each category. To explore the unique values in each category of the fake news and true news datasets, I am using Python programming language along with libraries such as Pandas for data manipulation.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890B3F10-797B-6B40-DDC1-576B6686BABC}"/>
              </a:ext>
            </a:extLst>
          </p:cNvPr>
          <p:cNvSpPr txBox="1"/>
          <p:nvPr/>
        </p:nvSpPr>
        <p:spPr>
          <a:xfrm>
            <a:off x="4951827" y="2917514"/>
            <a:ext cx="4392999" cy="339773"/>
          </a:xfrm>
          <a:prstGeom prst="rect">
            <a:avLst/>
          </a:prstGeom>
          <a:noFill/>
        </p:spPr>
        <p:txBody>
          <a:bodyPr wrap="square">
            <a:spAutoFit/>
          </a:bodyPr>
          <a:lstStyle/>
          <a:p>
            <a:pPr algn="ctr">
              <a:lnSpc>
                <a:spcPct val="150000"/>
              </a:lnSpc>
              <a:spcAft>
                <a:spcPts val="10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8E87BBE-28DB-4C3E-0B89-33983F2E72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5529" y="1051822"/>
            <a:ext cx="3984170" cy="2797007"/>
          </a:xfrm>
          <a:prstGeom prst="rect">
            <a:avLst/>
          </a:prstGeom>
          <a:noFill/>
          <a:ln>
            <a:noFill/>
          </a:ln>
        </p:spPr>
      </p:pic>
      <p:sp>
        <p:nvSpPr>
          <p:cNvPr id="7" name="TextBox 6">
            <a:extLst>
              <a:ext uri="{FF2B5EF4-FFF2-40B4-BE49-F238E27FC236}">
                <a16:creationId xmlns:a16="http://schemas.microsoft.com/office/drawing/2014/main" id="{C2D9BB5B-703B-1A87-0BB5-48B255D193C8}"/>
              </a:ext>
            </a:extLst>
          </p:cNvPr>
          <p:cNvSpPr txBox="1"/>
          <p:nvPr/>
        </p:nvSpPr>
        <p:spPr>
          <a:xfrm>
            <a:off x="4611048" y="3880137"/>
            <a:ext cx="4733778" cy="380938"/>
          </a:xfrm>
          <a:prstGeom prst="rect">
            <a:avLst/>
          </a:prstGeom>
          <a:noFill/>
        </p:spPr>
        <p:txBody>
          <a:bodyPr wrap="square">
            <a:spAutoFit/>
          </a:bodyPr>
          <a:lstStyle/>
          <a:p>
            <a:pPr algn="ctr">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sz="1400" kern="0" dirty="0">
                <a:effectLst/>
                <a:latin typeface="Times New Roman" panose="02020603050405020304" pitchFamily="18" charset="0"/>
                <a:ea typeface="Calibri" panose="020F0502020204030204" pitchFamily="34" charset="0"/>
              </a:rPr>
              <a:t>Explore the unique values in each category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3113340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2</a:t>
            </a:r>
            <a:endParaRPr lang="en-IN" sz="24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1028556" y="674125"/>
            <a:ext cx="3543444" cy="3931654"/>
          </a:xfrm>
          <a:prstGeom prst="rect">
            <a:avLst/>
          </a:prstGeom>
          <a:noFill/>
        </p:spPr>
        <p:txBody>
          <a:bodyPr wrap="squar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Abstract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Introduction</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Objectives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Methodology</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Tools And Technologies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Data Collection / Data Analysis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Machine Learning Models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Verification And Model Testing</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User Interface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Conclusion</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Questions And Discussion</a:t>
            </a:r>
          </a:p>
          <a:p>
            <a:pPr>
              <a:lnSpc>
                <a:spcPct val="150000"/>
              </a:lnSpc>
            </a:pPr>
            <a:endParaRPr lang="en-IN" dirty="0">
              <a:latin typeface="Times New Roman" panose="02020603050405020304" pitchFamily="18" charset="0"/>
              <a:cs typeface="Times New Roman" panose="02020603050405020304" pitchFamily="18" charset="0"/>
            </a:endParaRPr>
          </a:p>
        </p:txBody>
      </p:sp>
      <p:grpSp>
        <p:nvGrpSpPr>
          <p:cNvPr id="7" name="Google Shape;347;p36">
            <a:extLst>
              <a:ext uri="{FF2B5EF4-FFF2-40B4-BE49-F238E27FC236}">
                <a16:creationId xmlns:a16="http://schemas.microsoft.com/office/drawing/2014/main" id="{305FE716-476B-CE1E-F2EA-2D21F27491D9}"/>
              </a:ext>
            </a:extLst>
          </p:cNvPr>
          <p:cNvGrpSpPr/>
          <p:nvPr/>
        </p:nvGrpSpPr>
        <p:grpSpPr>
          <a:xfrm>
            <a:off x="6480629" y="498947"/>
            <a:ext cx="2549565" cy="4105183"/>
            <a:chOff x="5115337" y="-428624"/>
            <a:chExt cx="4275118" cy="6450405"/>
          </a:xfrm>
          <a:gradFill flip="none" rotWithShape="1">
            <a:gsLst>
              <a:gs pos="19000">
                <a:schemeClr val="bg2">
                  <a:lumMod val="60000"/>
                  <a:lumOff val="40000"/>
                </a:schemeClr>
              </a:gs>
              <a:gs pos="22000">
                <a:schemeClr val="accent2">
                  <a:alpha val="20000"/>
                  <a:lumMod val="1000"/>
                  <a:lumOff val="99000"/>
                </a:schemeClr>
              </a:gs>
            </a:gsLst>
            <a:lin ang="13500000" scaled="1"/>
            <a:tileRect/>
          </a:gradFill>
        </p:grpSpPr>
        <p:sp>
          <p:nvSpPr>
            <p:cNvPr id="8" name="Google Shape;348;p36">
              <a:extLst>
                <a:ext uri="{FF2B5EF4-FFF2-40B4-BE49-F238E27FC236}">
                  <a16:creationId xmlns:a16="http://schemas.microsoft.com/office/drawing/2014/main" id="{99833F04-CE04-C7DC-3FA3-08AAA479963A}"/>
                </a:ext>
              </a:extLst>
            </p:cNvPr>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9;p36">
              <a:extLst>
                <a:ext uri="{FF2B5EF4-FFF2-40B4-BE49-F238E27FC236}">
                  <a16:creationId xmlns:a16="http://schemas.microsoft.com/office/drawing/2014/main" id="{FFD4EA3E-CCD4-1876-884B-C488AE542670}"/>
                </a:ext>
              </a:extLst>
            </p:cNvPr>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0;p36">
              <a:extLst>
                <a:ext uri="{FF2B5EF4-FFF2-40B4-BE49-F238E27FC236}">
                  <a16:creationId xmlns:a16="http://schemas.microsoft.com/office/drawing/2014/main" id="{706AA480-C1A6-A01D-09F7-5A104E954354}"/>
                </a:ext>
              </a:extLst>
            </p:cNvPr>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1;p36">
              <a:extLst>
                <a:ext uri="{FF2B5EF4-FFF2-40B4-BE49-F238E27FC236}">
                  <a16:creationId xmlns:a16="http://schemas.microsoft.com/office/drawing/2014/main" id="{F98BEB50-7CED-EEC0-7937-58C7F7874D08}"/>
                </a:ext>
              </a:extLst>
            </p:cNvPr>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2;p36">
              <a:extLst>
                <a:ext uri="{FF2B5EF4-FFF2-40B4-BE49-F238E27FC236}">
                  <a16:creationId xmlns:a16="http://schemas.microsoft.com/office/drawing/2014/main" id="{4ECD938E-4260-19DD-468E-373E7E3E4630}"/>
                </a:ext>
              </a:extLst>
            </p:cNvPr>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53;p36">
              <a:extLst>
                <a:ext uri="{FF2B5EF4-FFF2-40B4-BE49-F238E27FC236}">
                  <a16:creationId xmlns:a16="http://schemas.microsoft.com/office/drawing/2014/main" id="{C735EDD3-202A-3835-433A-A9E0943A95B6}"/>
                </a:ext>
              </a:extLst>
            </p:cNvPr>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4;p36">
              <a:extLst>
                <a:ext uri="{FF2B5EF4-FFF2-40B4-BE49-F238E27FC236}">
                  <a16:creationId xmlns:a16="http://schemas.microsoft.com/office/drawing/2014/main" id="{E19058DA-DD41-5969-B846-150D32E4B00E}"/>
                </a:ext>
              </a:extLst>
            </p:cNvPr>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5;p36">
              <a:extLst>
                <a:ext uri="{FF2B5EF4-FFF2-40B4-BE49-F238E27FC236}">
                  <a16:creationId xmlns:a16="http://schemas.microsoft.com/office/drawing/2014/main" id="{6A85CFA9-E07E-59E7-D2DD-1AA6AD8DDCE7}"/>
                </a:ext>
              </a:extLst>
            </p:cNvPr>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56;p36">
              <a:extLst>
                <a:ext uri="{FF2B5EF4-FFF2-40B4-BE49-F238E27FC236}">
                  <a16:creationId xmlns:a16="http://schemas.microsoft.com/office/drawing/2014/main" id="{0705E1A4-21F4-E9E7-269C-14862C69EABE}"/>
                </a:ext>
              </a:extLst>
            </p:cNvPr>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7;p36">
              <a:extLst>
                <a:ext uri="{FF2B5EF4-FFF2-40B4-BE49-F238E27FC236}">
                  <a16:creationId xmlns:a16="http://schemas.microsoft.com/office/drawing/2014/main" id="{5F877261-6F25-4950-5F0A-28A91BFB0EEF}"/>
                </a:ext>
              </a:extLst>
            </p:cNvPr>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8;p36">
              <a:extLst>
                <a:ext uri="{FF2B5EF4-FFF2-40B4-BE49-F238E27FC236}">
                  <a16:creationId xmlns:a16="http://schemas.microsoft.com/office/drawing/2014/main" id="{504C6F7B-24DD-B06A-25EB-44105BDFC573}"/>
                </a:ext>
              </a:extLst>
            </p:cNvPr>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9;p36">
              <a:extLst>
                <a:ext uri="{FF2B5EF4-FFF2-40B4-BE49-F238E27FC236}">
                  <a16:creationId xmlns:a16="http://schemas.microsoft.com/office/drawing/2014/main" id="{D76ABA5A-0A7F-EB8C-AE34-82F868CF2DB8}"/>
                </a:ext>
              </a:extLst>
            </p:cNvPr>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0;p36">
              <a:extLst>
                <a:ext uri="{FF2B5EF4-FFF2-40B4-BE49-F238E27FC236}">
                  <a16:creationId xmlns:a16="http://schemas.microsoft.com/office/drawing/2014/main" id="{2D12842E-C07C-0875-3390-E09B927EF668}"/>
                </a:ext>
              </a:extLst>
            </p:cNvPr>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1;p36">
              <a:extLst>
                <a:ext uri="{FF2B5EF4-FFF2-40B4-BE49-F238E27FC236}">
                  <a16:creationId xmlns:a16="http://schemas.microsoft.com/office/drawing/2014/main" id="{A36E1294-152F-37E4-F633-72B67973E9F0}"/>
                </a:ext>
              </a:extLst>
            </p:cNvPr>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2;p36">
              <a:extLst>
                <a:ext uri="{FF2B5EF4-FFF2-40B4-BE49-F238E27FC236}">
                  <a16:creationId xmlns:a16="http://schemas.microsoft.com/office/drawing/2014/main" id="{A225D978-D71B-A9F3-19A3-F139ED08AF07}"/>
                </a:ext>
              </a:extLst>
            </p:cNvPr>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3;p36">
              <a:extLst>
                <a:ext uri="{FF2B5EF4-FFF2-40B4-BE49-F238E27FC236}">
                  <a16:creationId xmlns:a16="http://schemas.microsoft.com/office/drawing/2014/main" id="{7831230E-027F-685F-769F-7CDBA92124C2}"/>
                </a:ext>
              </a:extLst>
            </p:cNvPr>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4;p36">
              <a:extLst>
                <a:ext uri="{FF2B5EF4-FFF2-40B4-BE49-F238E27FC236}">
                  <a16:creationId xmlns:a16="http://schemas.microsoft.com/office/drawing/2014/main" id="{46DA8200-08B0-ABDA-6B08-45FFE3CB8287}"/>
                </a:ext>
              </a:extLst>
            </p:cNvPr>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5;p36">
              <a:extLst>
                <a:ext uri="{FF2B5EF4-FFF2-40B4-BE49-F238E27FC236}">
                  <a16:creationId xmlns:a16="http://schemas.microsoft.com/office/drawing/2014/main" id="{5AD25394-B002-0740-933B-86B558F694A3}"/>
                </a:ext>
              </a:extLst>
            </p:cNvPr>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6;p36">
              <a:extLst>
                <a:ext uri="{FF2B5EF4-FFF2-40B4-BE49-F238E27FC236}">
                  <a16:creationId xmlns:a16="http://schemas.microsoft.com/office/drawing/2014/main" id="{1FBCD66B-2F22-BDB7-9D40-47A2D5A93692}"/>
                </a:ext>
              </a:extLst>
            </p:cNvPr>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7;p36">
              <a:extLst>
                <a:ext uri="{FF2B5EF4-FFF2-40B4-BE49-F238E27FC236}">
                  <a16:creationId xmlns:a16="http://schemas.microsoft.com/office/drawing/2014/main" id="{5D94D036-57B1-1B7D-E587-984023A80625}"/>
                </a:ext>
              </a:extLst>
            </p:cNvPr>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peech Bubble: Rectangle 1">
            <a:extLst>
              <a:ext uri="{FF2B5EF4-FFF2-40B4-BE49-F238E27FC236}">
                <a16:creationId xmlns:a16="http://schemas.microsoft.com/office/drawing/2014/main" id="{F90BAA49-BDF3-BDEE-935B-DBE6B9BFD127}"/>
              </a:ext>
            </a:extLst>
          </p:cNvPr>
          <p:cNvSpPr/>
          <p:nvPr/>
        </p:nvSpPr>
        <p:spPr>
          <a:xfrm>
            <a:off x="0" y="38085"/>
            <a:ext cx="9144000" cy="460862"/>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B965468-C959-2FCA-774A-4D0096EA572E}"/>
              </a:ext>
            </a:extLst>
          </p:cNvPr>
          <p:cNvSpPr txBox="1"/>
          <p:nvPr/>
        </p:nvSpPr>
        <p:spPr>
          <a:xfrm>
            <a:off x="1723292" y="149643"/>
            <a:ext cx="1907314"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CONTENTS</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6707526"/>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20</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526722" y="277917"/>
            <a:ext cx="4967297" cy="338554"/>
          </a:xfrm>
          <a:prstGeom prst="rect">
            <a:avLst/>
          </a:prstGeom>
          <a:noFill/>
        </p:spPr>
        <p:txBody>
          <a:bodyPr wrap="square" rtlCol="0">
            <a:spAutoFit/>
          </a:bodyPr>
          <a:lstStyle/>
          <a:p>
            <a:pPr algn="ctr"/>
            <a:r>
              <a:rPr lang="en-US" sz="1600" b="1" kern="0" dirty="0" err="1">
                <a:effectLst/>
                <a:latin typeface="Times New Roman" panose="02020603050405020304" pitchFamily="18" charset="0"/>
                <a:ea typeface="Calibri" panose="020F0502020204030204" pitchFamily="34" charset="0"/>
              </a:rPr>
              <a:t>WordCloud</a:t>
            </a:r>
            <a:r>
              <a:rPr lang="en-US" sz="1600" b="1" kern="0" dirty="0">
                <a:effectLst/>
                <a:latin typeface="Times New Roman" panose="02020603050405020304" pitchFamily="18" charset="0"/>
                <a:ea typeface="Calibri" panose="020F0502020204030204" pitchFamily="34" charset="0"/>
              </a:rPr>
              <a:t> visualizations for True News</a:t>
            </a:r>
            <a:endParaRPr lang="en-IN" sz="1600" b="1" dirty="0"/>
          </a:p>
        </p:txBody>
      </p:sp>
      <p:sp>
        <p:nvSpPr>
          <p:cNvPr id="6" name="TextBox 5">
            <a:extLst>
              <a:ext uri="{FF2B5EF4-FFF2-40B4-BE49-F238E27FC236}">
                <a16:creationId xmlns:a16="http://schemas.microsoft.com/office/drawing/2014/main" id="{C78DFF4E-4297-1CF9-9EE7-831A1AA353BB}"/>
              </a:ext>
            </a:extLst>
          </p:cNvPr>
          <p:cNvSpPr txBox="1"/>
          <p:nvPr/>
        </p:nvSpPr>
        <p:spPr>
          <a:xfrm>
            <a:off x="132763" y="1082938"/>
            <a:ext cx="3763988" cy="2315827"/>
          </a:xfrm>
          <a:prstGeom prst="rect">
            <a:avLst/>
          </a:prstGeom>
          <a:noFill/>
        </p:spPr>
        <p:txBody>
          <a:bodyPr wrap="square">
            <a:spAutoFit/>
          </a:bodyPr>
          <a:lstStyle/>
          <a:p>
            <a:pPr algn="just">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A word cloud (or tag cloud) is a visual representation of text data where the size of each word indicates its frequency or importance within a given body of text. Words that appear more frequently in the text are displayed in larger font sizes, while less common words are shown in smaller sizes.</a:t>
            </a:r>
          </a:p>
        </p:txBody>
      </p:sp>
      <p:pic>
        <p:nvPicPr>
          <p:cNvPr id="5" name="Picture 4">
            <a:extLst>
              <a:ext uri="{FF2B5EF4-FFF2-40B4-BE49-F238E27FC236}">
                <a16:creationId xmlns:a16="http://schemas.microsoft.com/office/drawing/2014/main" id="{36F23656-9B99-056F-28F8-256DEF7CCA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9512" y="1127923"/>
            <a:ext cx="4911725" cy="2487930"/>
          </a:xfrm>
          <a:prstGeom prst="rect">
            <a:avLst/>
          </a:prstGeom>
          <a:noFill/>
          <a:ln>
            <a:noFill/>
          </a:ln>
        </p:spPr>
      </p:pic>
      <p:sp>
        <p:nvSpPr>
          <p:cNvPr id="7" name="TextBox 6">
            <a:extLst>
              <a:ext uri="{FF2B5EF4-FFF2-40B4-BE49-F238E27FC236}">
                <a16:creationId xmlns:a16="http://schemas.microsoft.com/office/drawing/2014/main" id="{A754FE33-C7AB-0B5F-C2B7-465A2D93081F}"/>
              </a:ext>
            </a:extLst>
          </p:cNvPr>
          <p:cNvSpPr txBox="1"/>
          <p:nvPr/>
        </p:nvSpPr>
        <p:spPr>
          <a:xfrm>
            <a:off x="4155545" y="3688404"/>
            <a:ext cx="4695092" cy="380938"/>
          </a:xfrm>
          <a:prstGeom prst="rect">
            <a:avLst/>
          </a:prstGeom>
          <a:noFill/>
        </p:spPr>
        <p:txBody>
          <a:bodyPr wrap="square">
            <a:spAutoFit/>
          </a:bodyPr>
          <a:lstStyle/>
          <a:p>
            <a:pPr algn="ctr">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sz="1400" kern="0" dirty="0" err="1">
                <a:effectLst/>
                <a:latin typeface="Times New Roman" panose="02020603050405020304" pitchFamily="18" charset="0"/>
                <a:ea typeface="Calibri" panose="020F0502020204030204" pitchFamily="34" charset="0"/>
              </a:rPr>
              <a:t>WordCloud</a:t>
            </a:r>
            <a:r>
              <a:rPr lang="en-US" sz="1400" kern="0" dirty="0">
                <a:effectLst/>
                <a:latin typeface="Times New Roman" panose="02020603050405020304" pitchFamily="18" charset="0"/>
                <a:ea typeface="Calibri" panose="020F0502020204030204" pitchFamily="34" charset="0"/>
              </a:rPr>
              <a:t> visualizations for True News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84617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21</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526722" y="277917"/>
            <a:ext cx="4296737" cy="369332"/>
          </a:xfrm>
          <a:prstGeom prst="rect">
            <a:avLst/>
          </a:prstGeom>
          <a:noFill/>
        </p:spPr>
        <p:txBody>
          <a:bodyPr wrap="square" rtlCol="0">
            <a:spAutoFit/>
          </a:bodyPr>
          <a:lstStyle/>
          <a:p>
            <a:pPr algn="ctr"/>
            <a:r>
              <a:rPr lang="en-US" sz="1800" b="1" kern="0" dirty="0" err="1">
                <a:effectLst/>
                <a:latin typeface="Times New Roman" panose="02020603050405020304" pitchFamily="18" charset="0"/>
                <a:ea typeface="Calibri" panose="020F0502020204030204" pitchFamily="34" charset="0"/>
              </a:rPr>
              <a:t>WordCloud</a:t>
            </a:r>
            <a:r>
              <a:rPr lang="en-US" sz="1800" b="1" kern="0" dirty="0">
                <a:effectLst/>
                <a:latin typeface="Times New Roman" panose="02020603050405020304" pitchFamily="18" charset="0"/>
                <a:ea typeface="Calibri" panose="020F0502020204030204" pitchFamily="34" charset="0"/>
              </a:rPr>
              <a:t> visualizations for Fake News</a:t>
            </a:r>
            <a:endParaRPr lang="en-IN" sz="1800" b="1" dirty="0"/>
          </a:p>
        </p:txBody>
      </p:sp>
      <p:sp>
        <p:nvSpPr>
          <p:cNvPr id="12" name="TextBox 11">
            <a:extLst>
              <a:ext uri="{FF2B5EF4-FFF2-40B4-BE49-F238E27FC236}">
                <a16:creationId xmlns:a16="http://schemas.microsoft.com/office/drawing/2014/main" id="{890B3F10-797B-6B40-DDC1-576B6686BABC}"/>
              </a:ext>
            </a:extLst>
          </p:cNvPr>
          <p:cNvSpPr txBox="1"/>
          <p:nvPr/>
        </p:nvSpPr>
        <p:spPr>
          <a:xfrm>
            <a:off x="1941341" y="4121160"/>
            <a:ext cx="4392999" cy="339773"/>
          </a:xfrm>
          <a:prstGeom prst="rect">
            <a:avLst/>
          </a:prstGeom>
          <a:noFill/>
        </p:spPr>
        <p:txBody>
          <a:bodyPr wrap="square">
            <a:spAutoFit/>
          </a:bodyPr>
          <a:lstStyle/>
          <a:p>
            <a:pPr algn="ctr">
              <a:lnSpc>
                <a:spcPct val="150000"/>
              </a:lnSpc>
              <a:spcAft>
                <a:spcPts val="10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sz="1200" kern="0" dirty="0" err="1">
                <a:effectLst/>
                <a:latin typeface="Times New Roman" panose="02020603050405020304" pitchFamily="18" charset="0"/>
                <a:ea typeface="Calibri" panose="020F0502020204030204" pitchFamily="34" charset="0"/>
              </a:rPr>
              <a:t>WordCloud</a:t>
            </a:r>
            <a:r>
              <a:rPr lang="en-US" sz="1200" kern="0" dirty="0">
                <a:effectLst/>
                <a:latin typeface="Times New Roman" panose="02020603050405020304" pitchFamily="18" charset="0"/>
                <a:ea typeface="Calibri" panose="020F0502020204030204" pitchFamily="34" charset="0"/>
              </a:rPr>
              <a:t> visualizations for </a:t>
            </a:r>
            <a:r>
              <a:rPr lang="en-US" sz="1200" dirty="0">
                <a:latin typeface="Times New Roman" panose="02020603050405020304" pitchFamily="18" charset="0"/>
                <a:ea typeface="Calibri" panose="020F0502020204030204" pitchFamily="34" charset="0"/>
              </a:rPr>
              <a:t>Fake</a:t>
            </a:r>
            <a:r>
              <a:rPr lang="en-US" sz="1200" kern="0" dirty="0">
                <a:effectLst/>
                <a:latin typeface="Times New Roman" panose="02020603050405020304" pitchFamily="18" charset="0"/>
                <a:ea typeface="Calibri" panose="020F0502020204030204" pitchFamily="34" charset="0"/>
              </a:rPr>
              <a:t> News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2D37EC8-76DC-FA80-C673-0BBF88A088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6094" y="987499"/>
            <a:ext cx="6970540" cy="3044190"/>
          </a:xfrm>
          <a:prstGeom prst="rect">
            <a:avLst/>
          </a:prstGeom>
          <a:noFill/>
          <a:ln>
            <a:noFill/>
          </a:ln>
        </p:spPr>
      </p:pic>
    </p:spTree>
    <p:extLst>
      <p:ext uri="{BB962C8B-B14F-4D97-AF65-F5344CB8AC3E}">
        <p14:creationId xmlns:p14="http://schemas.microsoft.com/office/powerpoint/2010/main" val="10519379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22</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526723" y="277917"/>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Machine Learning Models</a:t>
            </a:r>
            <a:endParaRPr lang="en-IN" sz="1800" dirty="0"/>
          </a:p>
        </p:txBody>
      </p:sp>
      <p:sp>
        <p:nvSpPr>
          <p:cNvPr id="12" name="TextBox 11">
            <a:extLst>
              <a:ext uri="{FF2B5EF4-FFF2-40B4-BE49-F238E27FC236}">
                <a16:creationId xmlns:a16="http://schemas.microsoft.com/office/drawing/2014/main" id="{890B3F10-797B-6B40-DDC1-576B6686BABC}"/>
              </a:ext>
            </a:extLst>
          </p:cNvPr>
          <p:cNvSpPr txBox="1"/>
          <p:nvPr/>
        </p:nvSpPr>
        <p:spPr>
          <a:xfrm>
            <a:off x="179001" y="1964002"/>
            <a:ext cx="1977460" cy="167475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Logistic Regression</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Decision Tree</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Gradient Boosting </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Random Forest</a:t>
            </a:r>
          </a:p>
          <a:p>
            <a:pPr algn="ctr">
              <a:lnSpc>
                <a:spcPct val="150000"/>
              </a:lnSpc>
              <a:spcAft>
                <a:spcPts val="1000"/>
              </a:spcAf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3AA723B-E547-681F-D73D-BD871AB115D4}"/>
              </a:ext>
            </a:extLst>
          </p:cNvPr>
          <p:cNvSpPr txBox="1"/>
          <p:nvPr/>
        </p:nvSpPr>
        <p:spPr>
          <a:xfrm>
            <a:off x="75132" y="1071695"/>
            <a:ext cx="8998530" cy="738664"/>
          </a:xfrm>
          <a:prstGeom prst="rect">
            <a:avLst/>
          </a:prstGeom>
          <a:noFill/>
        </p:spPr>
        <p:txBody>
          <a:bodyPr wrap="square">
            <a:spAutoFit/>
          </a:bodyPr>
          <a:lstStyle/>
          <a:p>
            <a:pPr algn="just"/>
            <a:r>
              <a:rPr lang="en-US" sz="1400" kern="0" dirty="0">
                <a:effectLst/>
                <a:latin typeface="Times New Roman" panose="02020603050405020304" pitchFamily="18" charset="0"/>
                <a:ea typeface="Calibri" panose="020F0502020204030204" pitchFamily="34" charset="0"/>
              </a:rPr>
              <a:t>Modeling involves creating a mathematical representation of a system or dataset by employing various techniques and algorithms. In this context, we'll utilize a range of machine learning algorithms to train them on the dataset, with the objective of predicting fake news.</a:t>
            </a:r>
            <a:endParaRPr lang="en-IN" dirty="0"/>
          </a:p>
        </p:txBody>
      </p:sp>
      <p:pic>
        <p:nvPicPr>
          <p:cNvPr id="2050" name="Picture 2" descr="What is a machine learning model? | Microsoft Learn">
            <a:extLst>
              <a:ext uri="{FF2B5EF4-FFF2-40B4-BE49-F238E27FC236}">
                <a16:creationId xmlns:a16="http://schemas.microsoft.com/office/drawing/2014/main" id="{17A3E616-C810-AD73-9C65-D25CE71CD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184" y="1798929"/>
            <a:ext cx="6306815" cy="276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2929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Lato" panose="020F0502020204030203" pitchFamily="34" charset="0"/>
              </a:rPr>
              <a:t>23</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667400" y="314781"/>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Logistic Regression</a:t>
            </a:r>
            <a:endParaRPr lang="en-IN" sz="1800" b="1" dirty="0"/>
          </a:p>
        </p:txBody>
      </p:sp>
      <p:sp>
        <p:nvSpPr>
          <p:cNvPr id="12" name="TextBox 11">
            <a:extLst>
              <a:ext uri="{FF2B5EF4-FFF2-40B4-BE49-F238E27FC236}">
                <a16:creationId xmlns:a16="http://schemas.microsoft.com/office/drawing/2014/main" id="{890B3F10-797B-6B40-DDC1-576B6686BABC}"/>
              </a:ext>
            </a:extLst>
          </p:cNvPr>
          <p:cNvSpPr txBox="1"/>
          <p:nvPr/>
        </p:nvSpPr>
        <p:spPr>
          <a:xfrm>
            <a:off x="5141741" y="2794582"/>
            <a:ext cx="4392999"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Logistic Regression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3AA723B-E547-681F-D73D-BD871AB115D4}"/>
              </a:ext>
            </a:extLst>
          </p:cNvPr>
          <p:cNvSpPr txBox="1"/>
          <p:nvPr/>
        </p:nvSpPr>
        <p:spPr>
          <a:xfrm>
            <a:off x="75132" y="1071695"/>
            <a:ext cx="3863822" cy="3323987"/>
          </a:xfrm>
          <a:prstGeom prst="rect">
            <a:avLst/>
          </a:prstGeom>
          <a:noFill/>
        </p:spPr>
        <p:txBody>
          <a:bodyPr wrap="square">
            <a:spAutoFit/>
          </a:bodyPr>
          <a:lstStyle/>
          <a:p>
            <a:pPr marL="285750" indent="-285750" algn="just">
              <a:buFont typeface="Arial" panose="020B0604020202020204" pitchFamily="34" charset="0"/>
              <a:buChar char="•"/>
            </a:pPr>
            <a:r>
              <a:rPr lang="en-US" sz="1400" kern="0" dirty="0">
                <a:effectLst/>
                <a:latin typeface="Times New Roman" panose="02020603050405020304" pitchFamily="18" charset="0"/>
                <a:ea typeface="Calibri" panose="020F0502020204030204" pitchFamily="34" charset="0"/>
              </a:rPr>
              <a:t>Logistic regression is a statistical method used in machine learning for binary classification tasks. </a:t>
            </a:r>
          </a:p>
          <a:p>
            <a:pPr marL="285750" indent="-285750" algn="just">
              <a:buFont typeface="Arial" panose="020B0604020202020204" pitchFamily="34" charset="0"/>
              <a:buChar char="•"/>
            </a:pPr>
            <a:r>
              <a:rPr lang="en-US" sz="1400" kern="0" dirty="0">
                <a:effectLst/>
                <a:latin typeface="Times New Roman" panose="02020603050405020304" pitchFamily="18" charset="0"/>
                <a:ea typeface="Calibri" panose="020F0502020204030204" pitchFamily="34" charset="0"/>
              </a:rPr>
              <a:t>It models the probability that a given input belongs to a particular class. </a:t>
            </a:r>
          </a:p>
          <a:p>
            <a:pPr marL="285750" indent="-285750" algn="just">
              <a:buFont typeface="Arial" panose="020B0604020202020204" pitchFamily="34" charset="0"/>
              <a:buChar char="•"/>
            </a:pPr>
            <a:endParaRPr lang="en-US" dirty="0">
              <a:latin typeface="Times New Roman" panose="02020603050405020304" pitchFamily="18" charset="0"/>
              <a:ea typeface="Calibri" panose="020F0502020204030204" pitchFamily="34" charset="0"/>
            </a:endParaRPr>
          </a:p>
          <a:p>
            <a:pPr algn="just"/>
            <a:r>
              <a:rPr lang="en-US" sz="1400" b="1" kern="0" dirty="0">
                <a:effectLst/>
                <a:latin typeface="Times New Roman" panose="02020603050405020304" pitchFamily="18" charset="0"/>
                <a:ea typeface="Calibri" panose="020F0502020204030204" pitchFamily="34" charset="0"/>
              </a:rPr>
              <a:t>Purpose: </a:t>
            </a:r>
          </a:p>
          <a:p>
            <a:pPr marL="285750" indent="-285750" algn="just">
              <a:buFont typeface="Arial" panose="020B0604020202020204" pitchFamily="34" charset="0"/>
              <a:buChar char="•"/>
            </a:pPr>
            <a:r>
              <a:rPr lang="en-US" sz="1400" kern="0" dirty="0">
                <a:effectLst/>
                <a:latin typeface="Times New Roman" panose="02020603050405020304" pitchFamily="18" charset="0"/>
                <a:ea typeface="Calibri" panose="020F0502020204030204" pitchFamily="34" charset="0"/>
              </a:rPr>
              <a:t>To predict the probability of a binary outcome (e.g., yes/no, true/false, 0/1). </a:t>
            </a:r>
          </a:p>
          <a:p>
            <a:pPr marL="285750" indent="-285750" algn="just">
              <a:buFont typeface="Arial" panose="020B0604020202020204" pitchFamily="34" charset="0"/>
              <a:buChar char="•"/>
            </a:pPr>
            <a:r>
              <a:rPr lang="en-US" sz="1400" kern="0" dirty="0">
                <a:effectLst/>
                <a:latin typeface="Times New Roman" panose="02020603050405020304" pitchFamily="18" charset="0"/>
                <a:ea typeface="Calibri" panose="020F0502020204030204" pitchFamily="34" charset="0"/>
              </a:rPr>
              <a:t>To classify data points into one of two categories.</a:t>
            </a:r>
          </a:p>
          <a:p>
            <a:pPr marL="285750" indent="-285750" algn="just">
              <a:buFont typeface="Arial" panose="020B0604020202020204" pitchFamily="34" charset="0"/>
              <a:buChar char="•"/>
            </a:pPr>
            <a:endParaRPr lang="en-US" dirty="0">
              <a:latin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Applications: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Spam detection (spam vs. not spam).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Medical diagnosis (disease vs. no disease). </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1C043B5-99B4-E7A0-7B51-F8CDD066F4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59207" y="1136767"/>
            <a:ext cx="4897120" cy="2672715"/>
          </a:xfrm>
          <a:prstGeom prst="rect">
            <a:avLst/>
          </a:prstGeom>
          <a:noFill/>
          <a:ln>
            <a:noFill/>
          </a:ln>
        </p:spPr>
      </p:pic>
      <p:sp>
        <p:nvSpPr>
          <p:cNvPr id="5" name="TextBox 4">
            <a:extLst>
              <a:ext uri="{FF2B5EF4-FFF2-40B4-BE49-F238E27FC236}">
                <a16:creationId xmlns:a16="http://schemas.microsoft.com/office/drawing/2014/main" id="{349FEA3C-19F2-8867-056B-8ACDFA98D0E9}"/>
              </a:ext>
            </a:extLst>
          </p:cNvPr>
          <p:cNvSpPr txBox="1"/>
          <p:nvPr/>
        </p:nvSpPr>
        <p:spPr>
          <a:xfrm>
            <a:off x="4093400" y="3935994"/>
            <a:ext cx="4828734"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Logistic Regression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9035092"/>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24</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667400" y="314781"/>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Decision Tree Classifier</a:t>
            </a:r>
            <a:endParaRPr lang="en-IN" sz="1800" b="1" dirty="0"/>
          </a:p>
        </p:txBody>
      </p:sp>
      <p:sp>
        <p:nvSpPr>
          <p:cNvPr id="6" name="TextBox 5">
            <a:extLst>
              <a:ext uri="{FF2B5EF4-FFF2-40B4-BE49-F238E27FC236}">
                <a16:creationId xmlns:a16="http://schemas.microsoft.com/office/drawing/2014/main" id="{F3AA723B-E547-681F-D73D-BD871AB115D4}"/>
              </a:ext>
            </a:extLst>
          </p:cNvPr>
          <p:cNvSpPr txBox="1"/>
          <p:nvPr/>
        </p:nvSpPr>
        <p:spPr>
          <a:xfrm>
            <a:off x="68097" y="948482"/>
            <a:ext cx="3991107" cy="375487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A decision tree classifier is a supervised machine learning algorithm used for classification tasks. It recursively splits the dataset into subsets based on the values of input features, creating a tree-like structure of decision nodes.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Purpose:</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To classify data points into multiple classes based on input features.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To represent a series of decisions as a tree structure.</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Applications:</a:t>
            </a:r>
            <a:r>
              <a:rPr lang="en-US"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Credit risk assessment (approve vs. deny loan applications).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Customer segmentation (classify customers based on purchasing behavior).</a:t>
            </a:r>
          </a:p>
        </p:txBody>
      </p:sp>
      <p:sp>
        <p:nvSpPr>
          <p:cNvPr id="5" name="TextBox 4">
            <a:extLst>
              <a:ext uri="{FF2B5EF4-FFF2-40B4-BE49-F238E27FC236}">
                <a16:creationId xmlns:a16="http://schemas.microsoft.com/office/drawing/2014/main" id="{349FEA3C-19F2-8867-056B-8ACDFA98D0E9}"/>
              </a:ext>
            </a:extLst>
          </p:cNvPr>
          <p:cNvSpPr txBox="1"/>
          <p:nvPr/>
        </p:nvSpPr>
        <p:spPr>
          <a:xfrm>
            <a:off x="4093400" y="3935994"/>
            <a:ext cx="4828734"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Decision Tree 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1AE914A-96CA-74C2-4176-4F87CEE89B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6858" y="948482"/>
            <a:ext cx="4999323" cy="2981105"/>
          </a:xfrm>
          <a:prstGeom prst="rect">
            <a:avLst/>
          </a:prstGeom>
          <a:noFill/>
          <a:ln>
            <a:noFill/>
          </a:ln>
        </p:spPr>
      </p:pic>
    </p:spTree>
    <p:extLst>
      <p:ext uri="{BB962C8B-B14F-4D97-AF65-F5344CB8AC3E}">
        <p14:creationId xmlns:p14="http://schemas.microsoft.com/office/powerpoint/2010/main" val="10087871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25</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667400" y="314781"/>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Gradient Boost Classifier</a:t>
            </a:r>
            <a:endParaRPr lang="en-IN" sz="1800" b="1" dirty="0"/>
          </a:p>
        </p:txBody>
      </p:sp>
      <p:sp>
        <p:nvSpPr>
          <p:cNvPr id="6" name="TextBox 5">
            <a:extLst>
              <a:ext uri="{FF2B5EF4-FFF2-40B4-BE49-F238E27FC236}">
                <a16:creationId xmlns:a16="http://schemas.microsoft.com/office/drawing/2014/main" id="{F3AA723B-E547-681F-D73D-BD871AB115D4}"/>
              </a:ext>
            </a:extLst>
          </p:cNvPr>
          <p:cNvSpPr txBox="1"/>
          <p:nvPr/>
        </p:nvSpPr>
        <p:spPr>
          <a:xfrm>
            <a:off x="68097" y="948482"/>
            <a:ext cx="3991107" cy="353943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Gradient Boost Classifier is a machine learning algorithm that builds a strong predictive model by combining multiple weak learners (typically decision trees) in a sequential manner. </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Purpose:</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To sequentially train a series of weak learners to correct the errors made by the preceding models.</a:t>
            </a:r>
          </a:p>
          <a:p>
            <a:pPr algn="just"/>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To ensemble these weak learners into a strong predictive model.</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Applications:</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Predictive modeling in various domains, including finance, healthcare, and marketing.</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Fraud detection.</a:t>
            </a:r>
          </a:p>
        </p:txBody>
      </p:sp>
      <p:sp>
        <p:nvSpPr>
          <p:cNvPr id="5" name="TextBox 4">
            <a:extLst>
              <a:ext uri="{FF2B5EF4-FFF2-40B4-BE49-F238E27FC236}">
                <a16:creationId xmlns:a16="http://schemas.microsoft.com/office/drawing/2014/main" id="{349FEA3C-19F2-8867-056B-8ACDFA98D0E9}"/>
              </a:ext>
            </a:extLst>
          </p:cNvPr>
          <p:cNvSpPr txBox="1"/>
          <p:nvPr/>
        </p:nvSpPr>
        <p:spPr>
          <a:xfrm>
            <a:off x="4093400" y="4122950"/>
            <a:ext cx="4828734"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Gradient Boost 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53BB7BC-2FE3-8063-5908-ADA92566C1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3400" y="932180"/>
            <a:ext cx="4982503" cy="3279140"/>
          </a:xfrm>
          <a:prstGeom prst="rect">
            <a:avLst/>
          </a:prstGeom>
          <a:noFill/>
          <a:ln>
            <a:noFill/>
          </a:ln>
        </p:spPr>
      </p:pic>
    </p:spTree>
    <p:extLst>
      <p:ext uri="{BB962C8B-B14F-4D97-AF65-F5344CB8AC3E}">
        <p14:creationId xmlns:p14="http://schemas.microsoft.com/office/powerpoint/2010/main" val="4054406552"/>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26</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667400" y="314781"/>
            <a:ext cx="3791910" cy="369332"/>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Random Forest Classifier</a:t>
            </a:r>
            <a:endParaRPr lang="en-IN" sz="1800" b="1" dirty="0"/>
          </a:p>
        </p:txBody>
      </p:sp>
      <p:sp>
        <p:nvSpPr>
          <p:cNvPr id="6" name="TextBox 5">
            <a:extLst>
              <a:ext uri="{FF2B5EF4-FFF2-40B4-BE49-F238E27FC236}">
                <a16:creationId xmlns:a16="http://schemas.microsoft.com/office/drawing/2014/main" id="{F3AA723B-E547-681F-D73D-BD871AB115D4}"/>
              </a:ext>
            </a:extLst>
          </p:cNvPr>
          <p:cNvSpPr txBox="1"/>
          <p:nvPr/>
        </p:nvSpPr>
        <p:spPr>
          <a:xfrm>
            <a:off x="68097" y="948482"/>
            <a:ext cx="4313989" cy="418576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It can be used for both Classification and Regression problems in ML. It is based on the concept of ensemble learning, which is a process of combining multiple classifiers to solve a complex problem and to improve the performance of the model.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greater number of trees in the forest leads to higher accuracy and prevents the problem of overfitting. It takes less training time as compared to other algorithms. </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Applications:</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Classification tasks where accurate predictions are required, such as in spam detection, image classification, and medical diagnosis.</a:t>
            </a:r>
          </a:p>
          <a:p>
            <a:pPr algn="just"/>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Regression tasks where predicting continuous outcomes, such as in predicting house prices or stock prices.</a:t>
            </a: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49FEA3C-19F2-8867-056B-8ACDFA98D0E9}"/>
              </a:ext>
            </a:extLst>
          </p:cNvPr>
          <p:cNvSpPr txBox="1"/>
          <p:nvPr/>
        </p:nvSpPr>
        <p:spPr>
          <a:xfrm>
            <a:off x="4093400" y="4122950"/>
            <a:ext cx="4828734"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Random Forest 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C03E247-96EF-AFA7-B16A-89DF260484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70782" y="948482"/>
            <a:ext cx="4691372" cy="3246536"/>
          </a:xfrm>
          <a:prstGeom prst="rect">
            <a:avLst/>
          </a:prstGeom>
          <a:noFill/>
          <a:ln>
            <a:noFill/>
          </a:ln>
        </p:spPr>
      </p:pic>
    </p:spTree>
    <p:extLst>
      <p:ext uri="{BB962C8B-B14F-4D97-AF65-F5344CB8AC3E}">
        <p14:creationId xmlns:p14="http://schemas.microsoft.com/office/powerpoint/2010/main" val="31143235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27</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667400" y="314781"/>
            <a:ext cx="3791910" cy="463397"/>
          </a:xfrm>
          <a:prstGeom prst="rect">
            <a:avLst/>
          </a:prstGeom>
          <a:noFill/>
        </p:spPr>
        <p:txBody>
          <a:bodyPr wrap="square" rtlCol="0">
            <a:spAutoFit/>
          </a:bodyPr>
          <a:lstStyle/>
          <a:p>
            <a:pPr algn="ctr">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Verification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3AA723B-E547-681F-D73D-BD871AB115D4}"/>
              </a:ext>
            </a:extLst>
          </p:cNvPr>
          <p:cNvSpPr txBox="1"/>
          <p:nvPr/>
        </p:nvSpPr>
        <p:spPr>
          <a:xfrm>
            <a:off x="68097" y="1042547"/>
            <a:ext cx="9075902" cy="307777"/>
          </a:xfrm>
          <a:prstGeom prst="rect">
            <a:avLst/>
          </a:prstGeom>
          <a:noFill/>
        </p:spPr>
        <p:txBody>
          <a:bodyPr wrap="square">
            <a:spAutoFit/>
          </a:bodyPr>
          <a:lstStyle/>
          <a:p>
            <a:pPr algn="just"/>
            <a:r>
              <a:rPr lang="en-US" kern="0" dirty="0">
                <a:effectLst/>
                <a:latin typeface="Times New Roman" panose="02020603050405020304" pitchFamily="18" charset="0"/>
                <a:ea typeface="Calibri" panose="020F0502020204030204" pitchFamily="34" charset="0"/>
              </a:rPr>
              <a:t>Here, users can enter information about a news article, and the model will tell them if that news is fake or real.</a:t>
            </a:r>
            <a:endParaRPr lang="en-US" sz="11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49FEA3C-19F2-8867-056B-8ACDFA98D0E9}"/>
              </a:ext>
            </a:extLst>
          </p:cNvPr>
          <p:cNvSpPr txBox="1"/>
          <p:nvPr/>
        </p:nvSpPr>
        <p:spPr>
          <a:xfrm>
            <a:off x="1956102" y="4221324"/>
            <a:ext cx="4828734"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Model Testing</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3B5E7385-5B2D-646C-5022-324435B0458E}"/>
              </a:ext>
            </a:extLst>
          </p:cNvPr>
          <p:cNvPicPr>
            <a:picLocks noChangeAspect="1"/>
          </p:cNvPicPr>
          <p:nvPr/>
        </p:nvPicPr>
        <p:blipFill>
          <a:blip r:embed="rId3"/>
          <a:stretch>
            <a:fillRect/>
          </a:stretch>
        </p:blipFill>
        <p:spPr>
          <a:xfrm>
            <a:off x="928468" y="1304157"/>
            <a:ext cx="6562579" cy="2986284"/>
          </a:xfrm>
          <a:prstGeom prst="rect">
            <a:avLst/>
          </a:prstGeom>
        </p:spPr>
      </p:pic>
    </p:spTree>
    <p:extLst>
      <p:ext uri="{BB962C8B-B14F-4D97-AF65-F5344CB8AC3E}">
        <p14:creationId xmlns:p14="http://schemas.microsoft.com/office/powerpoint/2010/main" val="1472166798"/>
      </p:ext>
    </p:extLst>
  </p:cSld>
  <p:clrMapOvr>
    <a:masterClrMapping/>
  </p:clrMapOvr>
  <p:transition spd="slow">
    <p:comb/>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28</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652160" y="220716"/>
            <a:ext cx="3791910" cy="463397"/>
          </a:xfrm>
          <a:prstGeom prst="rect">
            <a:avLst/>
          </a:prstGeom>
          <a:noFill/>
        </p:spPr>
        <p:txBody>
          <a:bodyPr wrap="square" rtlCol="0">
            <a:spAutoFit/>
          </a:bodyPr>
          <a:lstStyle/>
          <a:p>
            <a:pPr algn="ctr">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Model Testing For the True News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49FEA3C-19F2-8867-056B-8ACDFA98D0E9}"/>
              </a:ext>
            </a:extLst>
          </p:cNvPr>
          <p:cNvSpPr txBox="1"/>
          <p:nvPr/>
        </p:nvSpPr>
        <p:spPr>
          <a:xfrm>
            <a:off x="483577" y="3910483"/>
            <a:ext cx="4828734"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Verification for the True News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E2D13D2-9774-C77E-0566-8C1C27B1AD55}"/>
              </a:ext>
            </a:extLst>
          </p:cNvPr>
          <p:cNvSpPr txBox="1"/>
          <p:nvPr/>
        </p:nvSpPr>
        <p:spPr>
          <a:xfrm>
            <a:off x="5813375" y="1030371"/>
            <a:ext cx="3295457" cy="1169551"/>
          </a:xfrm>
          <a:prstGeom prst="rect">
            <a:avLst/>
          </a:prstGeom>
          <a:noFill/>
        </p:spPr>
        <p:txBody>
          <a:bodyPr wrap="square">
            <a:spAutoFit/>
          </a:bodyPr>
          <a:lstStyle/>
          <a:p>
            <a:pPr algn="just"/>
            <a:r>
              <a:rPr lang="en-US" sz="1400" kern="0" dirty="0">
                <a:effectLst/>
                <a:latin typeface="Times New Roman" panose="02020603050405020304" pitchFamily="18" charset="0"/>
                <a:ea typeface="Calibri" panose="020F0502020204030204" pitchFamily="34" charset="0"/>
              </a:rPr>
              <a:t>In the image provided, you can see the result based on the input I provided. The machine learning model thoroughly analyzed the data using various algorithms and confirmed that the news is true.</a:t>
            </a:r>
            <a:endParaRPr lang="en-IN" dirty="0"/>
          </a:p>
        </p:txBody>
      </p:sp>
      <p:pic>
        <p:nvPicPr>
          <p:cNvPr id="7" name="Picture 6">
            <a:extLst>
              <a:ext uri="{FF2B5EF4-FFF2-40B4-BE49-F238E27FC236}">
                <a16:creationId xmlns:a16="http://schemas.microsoft.com/office/drawing/2014/main" id="{E56ED091-6F0D-5752-876E-79AF99BC6EF8}"/>
              </a:ext>
            </a:extLst>
          </p:cNvPr>
          <p:cNvPicPr>
            <a:picLocks noChangeAspect="1"/>
          </p:cNvPicPr>
          <p:nvPr/>
        </p:nvPicPr>
        <p:blipFill>
          <a:blip r:embed="rId3"/>
          <a:stretch>
            <a:fillRect/>
          </a:stretch>
        </p:blipFill>
        <p:spPr>
          <a:xfrm>
            <a:off x="35168" y="765966"/>
            <a:ext cx="5725551" cy="3699682"/>
          </a:xfrm>
          <a:prstGeom prst="rect">
            <a:avLst/>
          </a:prstGeom>
        </p:spPr>
      </p:pic>
      <p:sp>
        <p:nvSpPr>
          <p:cNvPr id="10" name="TextBox 9">
            <a:extLst>
              <a:ext uri="{FF2B5EF4-FFF2-40B4-BE49-F238E27FC236}">
                <a16:creationId xmlns:a16="http://schemas.microsoft.com/office/drawing/2014/main" id="{6850F6EA-48C4-FCA0-C73E-3C068624D64B}"/>
              </a:ext>
            </a:extLst>
          </p:cNvPr>
          <p:cNvSpPr txBox="1"/>
          <p:nvPr/>
        </p:nvSpPr>
        <p:spPr>
          <a:xfrm>
            <a:off x="5203288" y="3298150"/>
            <a:ext cx="4695092"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Verification for the True News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1206870"/>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29</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690260" y="220716"/>
            <a:ext cx="3791910" cy="463397"/>
          </a:xfrm>
          <a:prstGeom prst="rect">
            <a:avLst/>
          </a:prstGeom>
          <a:noFill/>
        </p:spPr>
        <p:txBody>
          <a:bodyPr wrap="square" rtlCol="0">
            <a:spAutoFit/>
          </a:bodyPr>
          <a:lstStyle/>
          <a:p>
            <a:pPr algn="ctr">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Model Testing For the Fake News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49FEA3C-19F2-8867-056B-8ACDFA98D0E9}"/>
              </a:ext>
            </a:extLst>
          </p:cNvPr>
          <p:cNvSpPr txBox="1"/>
          <p:nvPr/>
        </p:nvSpPr>
        <p:spPr>
          <a:xfrm>
            <a:off x="4927158" y="2914150"/>
            <a:ext cx="4828734"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Verification for the Fake News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E2D13D2-9774-C77E-0566-8C1C27B1AD55}"/>
              </a:ext>
            </a:extLst>
          </p:cNvPr>
          <p:cNvSpPr txBox="1"/>
          <p:nvPr/>
        </p:nvSpPr>
        <p:spPr>
          <a:xfrm>
            <a:off x="5693797" y="1240287"/>
            <a:ext cx="3295457" cy="1169551"/>
          </a:xfrm>
          <a:prstGeom prst="rect">
            <a:avLst/>
          </a:prstGeom>
          <a:noFill/>
        </p:spPr>
        <p:txBody>
          <a:bodyPr wrap="square">
            <a:spAutoFit/>
          </a:bodyPr>
          <a:lstStyle/>
          <a:p>
            <a:pPr algn="just"/>
            <a:r>
              <a:rPr lang="en-US" sz="1400" kern="0" dirty="0">
                <a:effectLst/>
                <a:latin typeface="Times New Roman" panose="02020603050405020304" pitchFamily="18" charset="0"/>
                <a:ea typeface="Calibri" panose="020F0502020204030204" pitchFamily="34" charset="0"/>
              </a:rPr>
              <a:t>In the image provided, you can see the result based on the input I provided. The machine learning model thoroughly analyzed the data using various algorithms and confirmed that the news is fake.</a:t>
            </a:r>
            <a:endParaRPr lang="en-IN" dirty="0"/>
          </a:p>
        </p:txBody>
      </p:sp>
      <p:pic>
        <p:nvPicPr>
          <p:cNvPr id="7" name="Picture 6">
            <a:extLst>
              <a:ext uri="{FF2B5EF4-FFF2-40B4-BE49-F238E27FC236}">
                <a16:creationId xmlns:a16="http://schemas.microsoft.com/office/drawing/2014/main" id="{E70AE58D-88BB-3AD5-A9C7-20C1D371A9AA}"/>
              </a:ext>
            </a:extLst>
          </p:cNvPr>
          <p:cNvPicPr>
            <a:picLocks noChangeAspect="1"/>
          </p:cNvPicPr>
          <p:nvPr/>
        </p:nvPicPr>
        <p:blipFill>
          <a:blip r:embed="rId3"/>
          <a:stretch>
            <a:fillRect/>
          </a:stretch>
        </p:blipFill>
        <p:spPr>
          <a:xfrm>
            <a:off x="82414" y="1046669"/>
            <a:ext cx="5467291" cy="3468743"/>
          </a:xfrm>
          <a:prstGeom prst="rect">
            <a:avLst/>
          </a:prstGeom>
        </p:spPr>
      </p:pic>
    </p:spTree>
    <p:extLst>
      <p:ext uri="{BB962C8B-B14F-4D97-AF65-F5344CB8AC3E}">
        <p14:creationId xmlns:p14="http://schemas.microsoft.com/office/powerpoint/2010/main" val="189271730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3</a:t>
            </a:r>
            <a:endParaRPr lang="en-IN" sz="24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84325" y="979716"/>
            <a:ext cx="8450075" cy="1992661"/>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Fake News has high potential to change opinions, facts and can be the most dangerous weapon in influencing society.</a:t>
            </a:r>
          </a:p>
          <a:p>
            <a:pPr marL="285750" indent="-285750" algn="just">
              <a:lnSpc>
                <a:spcPct val="150000"/>
              </a:lnSpc>
              <a:buFont typeface="Courier New" panose="02070309020205020404" pitchFamily="49" charset="0"/>
              <a:buChar char="o"/>
            </a:pPr>
            <a:r>
              <a:rPr lang="en-US" b="0" i="0" dirty="0">
                <a:solidFill>
                  <a:srgbClr val="000000"/>
                </a:solidFill>
                <a:effectLst/>
                <a:latin typeface="Times New Roman" panose="02020603050405020304" pitchFamily="18" charset="0"/>
              </a:rPr>
              <a:t>The proposed project uses a Machine Learning Model for detecting 'fake news', that is, misleading news stories that come from non-reputable sources. </a:t>
            </a:r>
          </a:p>
          <a:p>
            <a:pPr marL="285750" indent="-28575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The proposed project uses the datasets that are trained using the count vectorizer method for the detection of fake news and its accuracy will be tested using machine learning algorithms. </a:t>
            </a:r>
            <a:endParaRPr lang="en-IN"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850021" y="324084"/>
            <a:ext cx="150628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ABSTRACT</a:t>
            </a:r>
            <a:endParaRPr lang="en-IN" sz="1600" b="1" dirty="0">
              <a:latin typeface="Times New Roman" panose="02020603050405020304" pitchFamily="18" charset="0"/>
              <a:cs typeface="Times New Roman" panose="02020603050405020304" pitchFamily="18" charset="0"/>
            </a:endParaRPr>
          </a:p>
        </p:txBody>
      </p:sp>
      <p:pic>
        <p:nvPicPr>
          <p:cNvPr id="41" name="Picture 40">
            <a:extLst>
              <a:ext uri="{FF2B5EF4-FFF2-40B4-BE49-F238E27FC236}">
                <a16:creationId xmlns:a16="http://schemas.microsoft.com/office/drawing/2014/main" id="{E1D600D3-90EE-50B9-54A5-B6FED0178F41}"/>
              </a:ext>
            </a:extLst>
          </p:cNvPr>
          <p:cNvPicPr>
            <a:picLocks noChangeAspect="1"/>
          </p:cNvPicPr>
          <p:nvPr/>
        </p:nvPicPr>
        <p:blipFill>
          <a:blip r:embed="rId3"/>
          <a:stretch>
            <a:fillRect/>
          </a:stretch>
        </p:blipFill>
        <p:spPr>
          <a:xfrm>
            <a:off x="4072908" y="836861"/>
            <a:ext cx="5198876" cy="5184694"/>
          </a:xfrm>
          <a:prstGeom prst="rect">
            <a:avLst/>
          </a:prstGeom>
          <a:scene3d>
            <a:camera prst="orthographicFront"/>
            <a:lightRig rig="threePt" dir="t"/>
          </a:scene3d>
          <a:sp3d>
            <a:bevelT prst="convex"/>
          </a:sp3d>
        </p:spPr>
      </p:pic>
    </p:spTree>
    <p:extLst>
      <p:ext uri="{BB962C8B-B14F-4D97-AF65-F5344CB8AC3E}">
        <p14:creationId xmlns:p14="http://schemas.microsoft.com/office/powerpoint/2010/main" val="336240531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30</a:t>
            </a:r>
            <a:endParaRPr lang="en-IN" sz="2000" dirty="0">
              <a:solidFill>
                <a:schemeClr val="bg1"/>
              </a:solidFill>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575960" y="250548"/>
            <a:ext cx="3791910" cy="463397"/>
          </a:xfrm>
          <a:prstGeom prst="rect">
            <a:avLst/>
          </a:prstGeom>
          <a:noFill/>
        </p:spPr>
        <p:txBody>
          <a:bodyPr wrap="square" rtlCol="0">
            <a:spAutoFit/>
          </a:bodyPr>
          <a:lstStyle/>
          <a:p>
            <a:pPr algn="ctr">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Conclusions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E2D13D2-9774-C77E-0566-8C1C27B1AD55}"/>
              </a:ext>
            </a:extLst>
          </p:cNvPr>
          <p:cNvSpPr txBox="1"/>
          <p:nvPr/>
        </p:nvSpPr>
        <p:spPr>
          <a:xfrm>
            <a:off x="0" y="1143067"/>
            <a:ext cx="6020143" cy="3323987"/>
          </a:xfrm>
          <a:prstGeom prst="rect">
            <a:avLst/>
          </a:prstGeom>
          <a:noFill/>
        </p:spPr>
        <p:txBody>
          <a:bodyPr wrap="square">
            <a:spAutoFit/>
          </a:bodyPr>
          <a:lstStyle/>
          <a:p>
            <a:pPr marL="285750" indent="-285750" algn="just">
              <a:buFont typeface="Arial" panose="020B0604020202020204" pitchFamily="34" charset="0"/>
              <a:buChar char="•"/>
            </a:pPr>
            <a:r>
              <a:rPr lang="en-US" sz="1400" b="1" kern="0" dirty="0">
                <a:effectLst/>
                <a:latin typeface="Times New Roman" panose="02020603050405020304" pitchFamily="18" charset="0"/>
                <a:ea typeface="Calibri" panose="020F0502020204030204" pitchFamily="34" charset="0"/>
              </a:rPr>
              <a:t>Successful Detection: </a:t>
            </a:r>
            <a:r>
              <a:rPr lang="en-US" sz="1400" kern="0" dirty="0">
                <a:effectLst/>
                <a:latin typeface="Times New Roman" panose="02020603050405020304" pitchFamily="18" charset="0"/>
                <a:ea typeface="Calibri" panose="020F0502020204030204" pitchFamily="34" charset="0"/>
              </a:rPr>
              <a:t>Our machine learning models demonstrated promising results in accurately distinguishing between real and fake news articles. </a:t>
            </a:r>
          </a:p>
          <a:p>
            <a:pPr marL="285750" indent="-285750" algn="just">
              <a:buFont typeface="Arial" panose="020B0604020202020204" pitchFamily="34" charset="0"/>
              <a:buChar char="•"/>
            </a:pPr>
            <a:endParaRPr lang="en-US" dirty="0">
              <a:latin typeface="Times New Roman" panose="02020603050405020304" pitchFamily="18" charset="0"/>
              <a:ea typeface="Calibri" panose="020F0502020204030204" pitchFamily="34" charset="0"/>
            </a:endParaRPr>
          </a:p>
          <a:p>
            <a:pPr marL="285750" indent="-285750" algn="just">
              <a:buFont typeface="Arial" panose="020B0604020202020204" pitchFamily="34" charset="0"/>
              <a:buChar char="•"/>
            </a:pPr>
            <a:r>
              <a:rPr lang="en-US" sz="1400" b="1" kern="0" dirty="0">
                <a:effectLst/>
                <a:latin typeface="Times New Roman" panose="02020603050405020304" pitchFamily="18" charset="0"/>
                <a:ea typeface="Calibri" panose="020F0502020204030204" pitchFamily="34" charset="0"/>
              </a:rPr>
              <a:t>Model Performance: </a:t>
            </a:r>
            <a:r>
              <a:rPr lang="en-US" sz="1400" kern="0" dirty="0">
                <a:effectLst/>
                <a:latin typeface="Times New Roman" panose="02020603050405020304" pitchFamily="18" charset="0"/>
                <a:ea typeface="Calibri" panose="020F0502020204030204" pitchFamily="34" charset="0"/>
              </a:rPr>
              <a:t>The program we picked did a really good job. It was right most of the time and could handle different kinds of news stories.</a:t>
            </a:r>
          </a:p>
          <a:p>
            <a:pPr marL="285750" indent="-285750" algn="just">
              <a:buFont typeface="Arial" panose="020B0604020202020204" pitchFamily="34" charset="0"/>
              <a:buChar char="•"/>
            </a:pPr>
            <a:endParaRPr lang="en-US" dirty="0">
              <a:latin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rPr>
              <a:t>Impact :</a:t>
            </a:r>
            <a:r>
              <a:rPr lang="en-US" dirty="0">
                <a:latin typeface="Times New Roman" panose="02020603050405020304" pitchFamily="18" charset="0"/>
              </a:rPr>
              <a:t> Detecting fake news helps people trust what they read and stops false information from spreading, which keeps us safer and more informed.</a:t>
            </a:r>
          </a:p>
          <a:p>
            <a:pPr marL="285750" indent="-285750" algn="just">
              <a:buFont typeface="Arial" panose="020B0604020202020204" pitchFamily="34" charset="0"/>
              <a:buChar char="•"/>
            </a:pPr>
            <a:endParaRPr lang="en-US" dirty="0">
              <a:latin typeface="Times New Roman" panose="02020603050405020304" pitchFamily="18" charset="0"/>
            </a:endParaRP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Future Directions: </a:t>
            </a:r>
            <a:r>
              <a:rPr lang="en-US" dirty="0">
                <a:latin typeface="Times New Roman" panose="02020603050405020304" pitchFamily="18" charset="0"/>
                <a:cs typeface="Times New Roman" panose="02020603050405020304" pitchFamily="18" charset="0"/>
              </a:rPr>
              <a:t>We can make our programs even better by using more data and trying out new ideas. We want to keep making progress and make sure our programs are fair and accurate.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Continuous Improvement: </a:t>
            </a:r>
            <a:r>
              <a:rPr lang="en-US" dirty="0">
                <a:latin typeface="Times New Roman" panose="02020603050405020304" pitchFamily="18" charset="0"/>
                <a:cs typeface="Times New Roman" panose="02020603050405020304" pitchFamily="18" charset="0"/>
              </a:rPr>
              <a:t>We should always keep learning and trying new things to make sure our work stays helpful and trustworthy in the long run.</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3D67C6E-AA4A-483A-19E4-347C63C0F4FF}"/>
              </a:ext>
            </a:extLst>
          </p:cNvPr>
          <p:cNvPicPr>
            <a:picLocks noChangeAspect="1"/>
          </p:cNvPicPr>
          <p:nvPr/>
        </p:nvPicPr>
        <p:blipFill>
          <a:blip r:embed="rId3"/>
          <a:stretch>
            <a:fillRect/>
          </a:stretch>
        </p:blipFill>
        <p:spPr>
          <a:xfrm>
            <a:off x="6014347" y="1213967"/>
            <a:ext cx="3253087" cy="3253087"/>
          </a:xfrm>
          <a:prstGeom prst="rect">
            <a:avLst/>
          </a:prstGeom>
        </p:spPr>
      </p:pic>
    </p:spTree>
    <p:extLst>
      <p:ext uri="{BB962C8B-B14F-4D97-AF65-F5344CB8AC3E}">
        <p14:creationId xmlns:p14="http://schemas.microsoft.com/office/powerpoint/2010/main" val="216710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32</a:t>
            </a:r>
            <a:endParaRPr lang="en-IN" sz="2000" dirty="0">
              <a:solidFill>
                <a:schemeClr val="bg1"/>
              </a:solidFill>
            </a:endParaRPr>
          </a:p>
        </p:txBody>
      </p:sp>
      <p:pic>
        <p:nvPicPr>
          <p:cNvPr id="3" name="Picture 2">
            <a:extLst>
              <a:ext uri="{FF2B5EF4-FFF2-40B4-BE49-F238E27FC236}">
                <a16:creationId xmlns:a16="http://schemas.microsoft.com/office/drawing/2014/main" id="{9868690B-7F4F-EF99-081B-E289CDA170D7}"/>
              </a:ext>
            </a:extLst>
          </p:cNvPr>
          <p:cNvPicPr>
            <a:picLocks noChangeAspect="1"/>
          </p:cNvPicPr>
          <p:nvPr/>
        </p:nvPicPr>
        <p:blipFill>
          <a:blip r:embed="rId3"/>
          <a:stretch>
            <a:fillRect/>
          </a:stretch>
        </p:blipFill>
        <p:spPr>
          <a:xfrm>
            <a:off x="2087880" y="256050"/>
            <a:ext cx="5699760" cy="4104605"/>
          </a:xfrm>
          <a:prstGeom prst="rect">
            <a:avLst/>
          </a:prstGeom>
          <a:ln>
            <a:noFill/>
          </a:ln>
          <a:effectLst>
            <a:softEdge rad="112500"/>
          </a:effectLst>
        </p:spPr>
      </p:pic>
    </p:spTree>
    <p:extLst>
      <p:ext uri="{BB962C8B-B14F-4D97-AF65-F5344CB8AC3E}">
        <p14:creationId xmlns:p14="http://schemas.microsoft.com/office/powerpoint/2010/main" val="1545137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31</a:t>
            </a:r>
            <a:endParaRPr lang="en-IN" sz="2000" dirty="0">
              <a:solidFill>
                <a:schemeClr val="bg1"/>
              </a:solidFill>
            </a:endParaRPr>
          </a:p>
        </p:txBody>
      </p:sp>
      <p:pic>
        <p:nvPicPr>
          <p:cNvPr id="3074" name="Picture 2" descr="Thankyou Images – Browse 3,890 Stock Photos, Vectors, and Video | Adobe  Stock">
            <a:extLst>
              <a:ext uri="{FF2B5EF4-FFF2-40B4-BE49-F238E27FC236}">
                <a16:creationId xmlns:a16="http://schemas.microsoft.com/office/drawing/2014/main" id="{B7A432CF-79D8-6955-7253-44AB1E433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63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7273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4</a:t>
            </a:r>
            <a:endParaRPr lang="en-IN" sz="24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84325" y="979716"/>
            <a:ext cx="8939173" cy="1346331"/>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US" b="0" i="0" dirty="0">
                <a:solidFill>
                  <a:srgbClr val="0D0D0D"/>
                </a:solidFill>
                <a:effectLst/>
                <a:latin typeface="Times New Roman" panose="02020603050405020304" pitchFamily="18" charset="0"/>
                <a:cs typeface="Times New Roman" panose="02020603050405020304" pitchFamily="18" charset="0"/>
              </a:rPr>
              <a:t>The rapid spread of news through social media and online platforms has transformed how we consume news but also made discerning the truth more challenging.</a:t>
            </a:r>
            <a:endParaRPr lang="en-US" dirty="0">
              <a:solidFill>
                <a:srgbClr val="0D0D0D"/>
              </a:solidFill>
              <a:latin typeface="Söhne"/>
            </a:endParaRPr>
          </a:p>
          <a:p>
            <a:pPr marL="285750" indent="-28575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A great deal of fake news is roaring through the various social media platforms like Facebook, Twitter etc.</a:t>
            </a:r>
          </a:p>
          <a:p>
            <a:pPr marL="285750" indent="-28575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Fake news is a news designed to deliberately spread hoaxes, propaganda and disinformation.</a:t>
            </a:r>
            <a:endParaRPr lang="en-IN"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655021" y="349515"/>
            <a:ext cx="2076796"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INTRODUCTION</a:t>
            </a:r>
            <a:endParaRPr lang="en-IN" sz="1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6A057C7-5D61-3E92-DDE0-7FEBFB5962AC}"/>
              </a:ext>
            </a:extLst>
          </p:cNvPr>
          <p:cNvPicPr>
            <a:picLocks noChangeAspect="1"/>
          </p:cNvPicPr>
          <p:nvPr/>
        </p:nvPicPr>
        <p:blipFill>
          <a:blip r:embed="rId3"/>
          <a:stretch>
            <a:fillRect/>
          </a:stretch>
        </p:blipFill>
        <p:spPr>
          <a:xfrm>
            <a:off x="5139069" y="2057983"/>
            <a:ext cx="3624880" cy="253741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7" name="Google Shape;347;p36">
            <a:extLst>
              <a:ext uri="{FF2B5EF4-FFF2-40B4-BE49-F238E27FC236}">
                <a16:creationId xmlns:a16="http://schemas.microsoft.com/office/drawing/2014/main" id="{13B7EEF2-C3D1-AF71-10F8-E2137DD4DF72}"/>
              </a:ext>
            </a:extLst>
          </p:cNvPr>
          <p:cNvGrpSpPr/>
          <p:nvPr/>
        </p:nvGrpSpPr>
        <p:grpSpPr>
          <a:xfrm rot="5400000">
            <a:off x="1571386" y="937162"/>
            <a:ext cx="2080621" cy="5054745"/>
            <a:chOff x="5115337" y="-428624"/>
            <a:chExt cx="4275118" cy="6450405"/>
          </a:xfrm>
          <a:gradFill flip="none" rotWithShape="1">
            <a:gsLst>
              <a:gs pos="19000">
                <a:schemeClr val="bg2">
                  <a:lumMod val="60000"/>
                  <a:lumOff val="40000"/>
                </a:schemeClr>
              </a:gs>
              <a:gs pos="22000">
                <a:schemeClr val="accent2">
                  <a:alpha val="20000"/>
                  <a:lumMod val="1000"/>
                  <a:lumOff val="99000"/>
                </a:schemeClr>
              </a:gs>
            </a:gsLst>
            <a:lin ang="13500000" scaled="1"/>
            <a:tileRect/>
          </a:gradFill>
        </p:grpSpPr>
        <p:sp>
          <p:nvSpPr>
            <p:cNvPr id="8" name="Google Shape;348;p36">
              <a:extLst>
                <a:ext uri="{FF2B5EF4-FFF2-40B4-BE49-F238E27FC236}">
                  <a16:creationId xmlns:a16="http://schemas.microsoft.com/office/drawing/2014/main" id="{223E01A3-17DC-85AF-CF55-9A8E2AE22D4A}"/>
                </a:ext>
              </a:extLst>
            </p:cNvPr>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9;p36">
              <a:extLst>
                <a:ext uri="{FF2B5EF4-FFF2-40B4-BE49-F238E27FC236}">
                  <a16:creationId xmlns:a16="http://schemas.microsoft.com/office/drawing/2014/main" id="{59CFE5E4-F1DF-9540-F5B5-8C2BD5D1489D}"/>
                </a:ext>
              </a:extLst>
            </p:cNvPr>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0;p36">
              <a:extLst>
                <a:ext uri="{FF2B5EF4-FFF2-40B4-BE49-F238E27FC236}">
                  <a16:creationId xmlns:a16="http://schemas.microsoft.com/office/drawing/2014/main" id="{094FDD5D-F426-47E3-ECF7-6073B0A265E6}"/>
                </a:ext>
              </a:extLst>
            </p:cNvPr>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1;p36">
              <a:extLst>
                <a:ext uri="{FF2B5EF4-FFF2-40B4-BE49-F238E27FC236}">
                  <a16:creationId xmlns:a16="http://schemas.microsoft.com/office/drawing/2014/main" id="{49260EB1-0B94-53C0-730E-340B14AEEDB0}"/>
                </a:ext>
              </a:extLst>
            </p:cNvPr>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2;p36">
              <a:extLst>
                <a:ext uri="{FF2B5EF4-FFF2-40B4-BE49-F238E27FC236}">
                  <a16:creationId xmlns:a16="http://schemas.microsoft.com/office/drawing/2014/main" id="{8A97957F-556F-8462-6961-6A31D8D27D06}"/>
                </a:ext>
              </a:extLst>
            </p:cNvPr>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53;p36">
              <a:extLst>
                <a:ext uri="{FF2B5EF4-FFF2-40B4-BE49-F238E27FC236}">
                  <a16:creationId xmlns:a16="http://schemas.microsoft.com/office/drawing/2014/main" id="{676C4BED-8434-73B7-47EE-D683C5A4CBD7}"/>
                </a:ext>
              </a:extLst>
            </p:cNvPr>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4;p36">
              <a:extLst>
                <a:ext uri="{FF2B5EF4-FFF2-40B4-BE49-F238E27FC236}">
                  <a16:creationId xmlns:a16="http://schemas.microsoft.com/office/drawing/2014/main" id="{0220A687-F8E3-CD97-6DB3-CFFB4EEBF3E7}"/>
                </a:ext>
              </a:extLst>
            </p:cNvPr>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55;p36">
              <a:extLst>
                <a:ext uri="{FF2B5EF4-FFF2-40B4-BE49-F238E27FC236}">
                  <a16:creationId xmlns:a16="http://schemas.microsoft.com/office/drawing/2014/main" id="{29856217-8101-4BCA-2F85-2BF36916AB31}"/>
                </a:ext>
              </a:extLst>
            </p:cNvPr>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56;p36">
              <a:extLst>
                <a:ext uri="{FF2B5EF4-FFF2-40B4-BE49-F238E27FC236}">
                  <a16:creationId xmlns:a16="http://schemas.microsoft.com/office/drawing/2014/main" id="{80E7E913-80C0-CF9A-6015-1B4AB3533E78}"/>
                </a:ext>
              </a:extLst>
            </p:cNvPr>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p36">
              <a:extLst>
                <a:ext uri="{FF2B5EF4-FFF2-40B4-BE49-F238E27FC236}">
                  <a16:creationId xmlns:a16="http://schemas.microsoft.com/office/drawing/2014/main" id="{17AABFD9-FB5D-0F5B-D65B-AC01B085E21E}"/>
                </a:ext>
              </a:extLst>
            </p:cNvPr>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58;p36">
              <a:extLst>
                <a:ext uri="{FF2B5EF4-FFF2-40B4-BE49-F238E27FC236}">
                  <a16:creationId xmlns:a16="http://schemas.microsoft.com/office/drawing/2014/main" id="{834878ED-446A-1318-B78D-51160F48B31C}"/>
                </a:ext>
              </a:extLst>
            </p:cNvPr>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9;p36">
              <a:extLst>
                <a:ext uri="{FF2B5EF4-FFF2-40B4-BE49-F238E27FC236}">
                  <a16:creationId xmlns:a16="http://schemas.microsoft.com/office/drawing/2014/main" id="{A672B527-B7B2-E07C-05CD-6BC971BFB402}"/>
                </a:ext>
              </a:extLst>
            </p:cNvPr>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0;p36">
              <a:extLst>
                <a:ext uri="{FF2B5EF4-FFF2-40B4-BE49-F238E27FC236}">
                  <a16:creationId xmlns:a16="http://schemas.microsoft.com/office/drawing/2014/main" id="{61C01F92-6A22-C16C-3796-DD00F9E27155}"/>
                </a:ext>
              </a:extLst>
            </p:cNvPr>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p36">
              <a:extLst>
                <a:ext uri="{FF2B5EF4-FFF2-40B4-BE49-F238E27FC236}">
                  <a16:creationId xmlns:a16="http://schemas.microsoft.com/office/drawing/2014/main" id="{6BCAE90F-2B0C-0CF8-048A-1914B52ADA18}"/>
                </a:ext>
              </a:extLst>
            </p:cNvPr>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2;p36">
              <a:extLst>
                <a:ext uri="{FF2B5EF4-FFF2-40B4-BE49-F238E27FC236}">
                  <a16:creationId xmlns:a16="http://schemas.microsoft.com/office/drawing/2014/main" id="{5B34A11A-F5F2-77E1-FD62-8D9662C89BC9}"/>
                </a:ext>
              </a:extLst>
            </p:cNvPr>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3;p36">
              <a:extLst>
                <a:ext uri="{FF2B5EF4-FFF2-40B4-BE49-F238E27FC236}">
                  <a16:creationId xmlns:a16="http://schemas.microsoft.com/office/drawing/2014/main" id="{C7492226-9AEB-5102-FB63-72B63FF69F9C}"/>
                </a:ext>
              </a:extLst>
            </p:cNvPr>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4;p36">
              <a:extLst>
                <a:ext uri="{FF2B5EF4-FFF2-40B4-BE49-F238E27FC236}">
                  <a16:creationId xmlns:a16="http://schemas.microsoft.com/office/drawing/2014/main" id="{5371EF7C-8805-F47B-8A8B-B0C4BA488015}"/>
                </a:ext>
              </a:extLst>
            </p:cNvPr>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5;p36">
              <a:extLst>
                <a:ext uri="{FF2B5EF4-FFF2-40B4-BE49-F238E27FC236}">
                  <a16:creationId xmlns:a16="http://schemas.microsoft.com/office/drawing/2014/main" id="{0B1B4E7E-C58E-8CA3-B0F3-2793830B597E}"/>
                </a:ext>
              </a:extLst>
            </p:cNvPr>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6;p36">
              <a:extLst>
                <a:ext uri="{FF2B5EF4-FFF2-40B4-BE49-F238E27FC236}">
                  <a16:creationId xmlns:a16="http://schemas.microsoft.com/office/drawing/2014/main" id="{223ACDA7-3459-E7A7-8AEA-AB85039542F1}"/>
                </a:ext>
              </a:extLst>
            </p:cNvPr>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7;p36">
              <a:extLst>
                <a:ext uri="{FF2B5EF4-FFF2-40B4-BE49-F238E27FC236}">
                  <a16:creationId xmlns:a16="http://schemas.microsoft.com/office/drawing/2014/main" id="{770272E2-16E8-4763-EBB8-3642C7EA098E}"/>
                </a:ext>
              </a:extLst>
            </p:cNvPr>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76148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5</a:t>
            </a:r>
            <a:endParaRPr lang="en-IN" sz="24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84325" y="979716"/>
            <a:ext cx="8939173" cy="1669496"/>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US" b="0" i="0" dirty="0">
                <a:solidFill>
                  <a:srgbClr val="0D0D0D"/>
                </a:solidFill>
                <a:effectLst/>
                <a:latin typeface="Times New Roman" panose="02020603050405020304" pitchFamily="18" charset="0"/>
                <a:cs typeface="Times New Roman" panose="02020603050405020304" pitchFamily="18" charset="0"/>
              </a:rPr>
              <a:t>The primary objective of the this project is to develop and implement a machine learning-based system capable of accurately identifying and classifying news articles as "fake" or "genuine.“</a:t>
            </a:r>
          </a:p>
          <a:p>
            <a:pPr marL="285750" indent="-285750" algn="just">
              <a:lnSpc>
                <a:spcPct val="150000"/>
              </a:lnSpc>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We will be working on different fake news data set in which we will apply different machine learning algorithms to train the data and test it to find which news is the real news or which one is the fake news.</a:t>
            </a:r>
            <a:endParaRPr lang="en-IN"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827413" y="375232"/>
            <a:ext cx="2076796"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OBJECTIVES</a:t>
            </a:r>
            <a:endParaRPr lang="en-IN" sz="1600" b="1" dirty="0">
              <a:latin typeface="Times New Roman" panose="02020603050405020304" pitchFamily="18" charset="0"/>
              <a:cs typeface="Times New Roman" panose="02020603050405020304" pitchFamily="18" charset="0"/>
            </a:endParaRPr>
          </a:p>
        </p:txBody>
      </p:sp>
      <p:grpSp>
        <p:nvGrpSpPr>
          <p:cNvPr id="7" name="Google Shape;347;p36">
            <a:extLst>
              <a:ext uri="{FF2B5EF4-FFF2-40B4-BE49-F238E27FC236}">
                <a16:creationId xmlns:a16="http://schemas.microsoft.com/office/drawing/2014/main" id="{13B7EEF2-C3D1-AF71-10F8-E2137DD4DF72}"/>
              </a:ext>
            </a:extLst>
          </p:cNvPr>
          <p:cNvGrpSpPr/>
          <p:nvPr/>
        </p:nvGrpSpPr>
        <p:grpSpPr>
          <a:xfrm rot="5400000">
            <a:off x="2401463" y="120928"/>
            <a:ext cx="2080621" cy="6883546"/>
            <a:chOff x="5115337" y="-428624"/>
            <a:chExt cx="4275118" cy="6450405"/>
          </a:xfrm>
          <a:gradFill flip="none" rotWithShape="1">
            <a:gsLst>
              <a:gs pos="19000">
                <a:schemeClr val="bg2">
                  <a:lumMod val="60000"/>
                  <a:lumOff val="40000"/>
                </a:schemeClr>
              </a:gs>
              <a:gs pos="22000">
                <a:schemeClr val="accent2">
                  <a:alpha val="20000"/>
                  <a:lumMod val="1000"/>
                  <a:lumOff val="99000"/>
                </a:schemeClr>
              </a:gs>
            </a:gsLst>
            <a:lin ang="13500000" scaled="1"/>
            <a:tileRect/>
          </a:gradFill>
        </p:grpSpPr>
        <p:sp>
          <p:nvSpPr>
            <p:cNvPr id="8" name="Google Shape;348;p36">
              <a:extLst>
                <a:ext uri="{FF2B5EF4-FFF2-40B4-BE49-F238E27FC236}">
                  <a16:creationId xmlns:a16="http://schemas.microsoft.com/office/drawing/2014/main" id="{223E01A3-17DC-85AF-CF55-9A8E2AE22D4A}"/>
                </a:ext>
              </a:extLst>
            </p:cNvPr>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9;p36">
              <a:extLst>
                <a:ext uri="{FF2B5EF4-FFF2-40B4-BE49-F238E27FC236}">
                  <a16:creationId xmlns:a16="http://schemas.microsoft.com/office/drawing/2014/main" id="{59CFE5E4-F1DF-9540-F5B5-8C2BD5D1489D}"/>
                </a:ext>
              </a:extLst>
            </p:cNvPr>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0;p36">
              <a:extLst>
                <a:ext uri="{FF2B5EF4-FFF2-40B4-BE49-F238E27FC236}">
                  <a16:creationId xmlns:a16="http://schemas.microsoft.com/office/drawing/2014/main" id="{094FDD5D-F426-47E3-ECF7-6073B0A265E6}"/>
                </a:ext>
              </a:extLst>
            </p:cNvPr>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1;p36">
              <a:extLst>
                <a:ext uri="{FF2B5EF4-FFF2-40B4-BE49-F238E27FC236}">
                  <a16:creationId xmlns:a16="http://schemas.microsoft.com/office/drawing/2014/main" id="{49260EB1-0B94-53C0-730E-340B14AEEDB0}"/>
                </a:ext>
              </a:extLst>
            </p:cNvPr>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2;p36">
              <a:extLst>
                <a:ext uri="{FF2B5EF4-FFF2-40B4-BE49-F238E27FC236}">
                  <a16:creationId xmlns:a16="http://schemas.microsoft.com/office/drawing/2014/main" id="{8A97957F-556F-8462-6961-6A31D8D27D06}"/>
                </a:ext>
              </a:extLst>
            </p:cNvPr>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53;p36">
              <a:extLst>
                <a:ext uri="{FF2B5EF4-FFF2-40B4-BE49-F238E27FC236}">
                  <a16:creationId xmlns:a16="http://schemas.microsoft.com/office/drawing/2014/main" id="{676C4BED-8434-73B7-47EE-D683C5A4CBD7}"/>
                </a:ext>
              </a:extLst>
            </p:cNvPr>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4;p36">
              <a:extLst>
                <a:ext uri="{FF2B5EF4-FFF2-40B4-BE49-F238E27FC236}">
                  <a16:creationId xmlns:a16="http://schemas.microsoft.com/office/drawing/2014/main" id="{0220A687-F8E3-CD97-6DB3-CFFB4EEBF3E7}"/>
                </a:ext>
              </a:extLst>
            </p:cNvPr>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55;p36">
              <a:extLst>
                <a:ext uri="{FF2B5EF4-FFF2-40B4-BE49-F238E27FC236}">
                  <a16:creationId xmlns:a16="http://schemas.microsoft.com/office/drawing/2014/main" id="{29856217-8101-4BCA-2F85-2BF36916AB31}"/>
                </a:ext>
              </a:extLst>
            </p:cNvPr>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56;p36">
              <a:extLst>
                <a:ext uri="{FF2B5EF4-FFF2-40B4-BE49-F238E27FC236}">
                  <a16:creationId xmlns:a16="http://schemas.microsoft.com/office/drawing/2014/main" id="{80E7E913-80C0-CF9A-6015-1B4AB3533E78}"/>
                </a:ext>
              </a:extLst>
            </p:cNvPr>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p36">
              <a:extLst>
                <a:ext uri="{FF2B5EF4-FFF2-40B4-BE49-F238E27FC236}">
                  <a16:creationId xmlns:a16="http://schemas.microsoft.com/office/drawing/2014/main" id="{17AABFD9-FB5D-0F5B-D65B-AC01B085E21E}"/>
                </a:ext>
              </a:extLst>
            </p:cNvPr>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58;p36">
              <a:extLst>
                <a:ext uri="{FF2B5EF4-FFF2-40B4-BE49-F238E27FC236}">
                  <a16:creationId xmlns:a16="http://schemas.microsoft.com/office/drawing/2014/main" id="{834878ED-446A-1318-B78D-51160F48B31C}"/>
                </a:ext>
              </a:extLst>
            </p:cNvPr>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9;p36">
              <a:extLst>
                <a:ext uri="{FF2B5EF4-FFF2-40B4-BE49-F238E27FC236}">
                  <a16:creationId xmlns:a16="http://schemas.microsoft.com/office/drawing/2014/main" id="{A672B527-B7B2-E07C-05CD-6BC971BFB402}"/>
                </a:ext>
              </a:extLst>
            </p:cNvPr>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0;p36">
              <a:extLst>
                <a:ext uri="{FF2B5EF4-FFF2-40B4-BE49-F238E27FC236}">
                  <a16:creationId xmlns:a16="http://schemas.microsoft.com/office/drawing/2014/main" id="{61C01F92-6A22-C16C-3796-DD00F9E27155}"/>
                </a:ext>
              </a:extLst>
            </p:cNvPr>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p36">
              <a:extLst>
                <a:ext uri="{FF2B5EF4-FFF2-40B4-BE49-F238E27FC236}">
                  <a16:creationId xmlns:a16="http://schemas.microsoft.com/office/drawing/2014/main" id="{6BCAE90F-2B0C-0CF8-048A-1914B52ADA18}"/>
                </a:ext>
              </a:extLst>
            </p:cNvPr>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2;p36">
              <a:extLst>
                <a:ext uri="{FF2B5EF4-FFF2-40B4-BE49-F238E27FC236}">
                  <a16:creationId xmlns:a16="http://schemas.microsoft.com/office/drawing/2014/main" id="{5B34A11A-F5F2-77E1-FD62-8D9662C89BC9}"/>
                </a:ext>
              </a:extLst>
            </p:cNvPr>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3;p36">
              <a:extLst>
                <a:ext uri="{FF2B5EF4-FFF2-40B4-BE49-F238E27FC236}">
                  <a16:creationId xmlns:a16="http://schemas.microsoft.com/office/drawing/2014/main" id="{C7492226-9AEB-5102-FB63-72B63FF69F9C}"/>
                </a:ext>
              </a:extLst>
            </p:cNvPr>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4;p36">
              <a:extLst>
                <a:ext uri="{FF2B5EF4-FFF2-40B4-BE49-F238E27FC236}">
                  <a16:creationId xmlns:a16="http://schemas.microsoft.com/office/drawing/2014/main" id="{5371EF7C-8805-F47B-8A8B-B0C4BA488015}"/>
                </a:ext>
              </a:extLst>
            </p:cNvPr>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5;p36">
              <a:extLst>
                <a:ext uri="{FF2B5EF4-FFF2-40B4-BE49-F238E27FC236}">
                  <a16:creationId xmlns:a16="http://schemas.microsoft.com/office/drawing/2014/main" id="{0B1B4E7E-C58E-8CA3-B0F3-2793830B597E}"/>
                </a:ext>
              </a:extLst>
            </p:cNvPr>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6;p36">
              <a:extLst>
                <a:ext uri="{FF2B5EF4-FFF2-40B4-BE49-F238E27FC236}">
                  <a16:creationId xmlns:a16="http://schemas.microsoft.com/office/drawing/2014/main" id="{223ACDA7-3459-E7A7-8AEA-AB85039542F1}"/>
                </a:ext>
              </a:extLst>
            </p:cNvPr>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7;p36">
              <a:extLst>
                <a:ext uri="{FF2B5EF4-FFF2-40B4-BE49-F238E27FC236}">
                  <a16:creationId xmlns:a16="http://schemas.microsoft.com/office/drawing/2014/main" id="{770272E2-16E8-4763-EBB8-3642C7EA098E}"/>
                </a:ext>
              </a:extLst>
            </p:cNvPr>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80CF1316-B1EF-947F-20DF-292389617764}"/>
              </a:ext>
            </a:extLst>
          </p:cNvPr>
          <p:cNvPicPr>
            <a:picLocks noChangeAspect="1"/>
          </p:cNvPicPr>
          <p:nvPr/>
        </p:nvPicPr>
        <p:blipFill>
          <a:blip r:embed="rId3"/>
          <a:stretch>
            <a:fillRect/>
          </a:stretch>
        </p:blipFill>
        <p:spPr>
          <a:xfrm>
            <a:off x="5959963" y="2280783"/>
            <a:ext cx="3749867" cy="2499912"/>
          </a:xfrm>
          <a:prstGeom prst="rect">
            <a:avLst/>
          </a:prstGeom>
          <a:effectLst>
            <a:outerShdw blurRad="50800" dist="38100" algn="l" rotWithShape="0">
              <a:prstClr val="black">
                <a:alpha val="40000"/>
              </a:prstClr>
            </a:outerShdw>
          </a:effectLst>
          <a:scene3d>
            <a:camera prst="perspectiveContrastingLeftFacing"/>
            <a:lightRig rig="threePt" dir="t"/>
          </a:scene3d>
        </p:spPr>
      </p:pic>
    </p:spTree>
    <p:extLst>
      <p:ext uri="{BB962C8B-B14F-4D97-AF65-F5344CB8AC3E}">
        <p14:creationId xmlns:p14="http://schemas.microsoft.com/office/powerpoint/2010/main" val="28902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6</a:t>
            </a:r>
            <a:endParaRPr lang="en-IN" sz="24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159107" y="708221"/>
            <a:ext cx="4870093" cy="3931654"/>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1. Data Collection</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Gather a labeled dataset of news articles (real or fake) from sources like Kaggle.</a:t>
            </a:r>
          </a:p>
          <a:p>
            <a:pPr algn="just">
              <a:lnSpc>
                <a:spcPct val="150000"/>
              </a:lnSpc>
            </a:pPr>
            <a:r>
              <a:rPr lang="en-US" b="1" dirty="0">
                <a:latin typeface="Times New Roman" panose="02020603050405020304" pitchFamily="18" charset="0"/>
                <a:cs typeface="Times New Roman" panose="02020603050405020304" pitchFamily="18" charset="0"/>
              </a:rPr>
              <a:t>2. Data Preprocessing</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Clean text data by removing HTML tags, special characters, and stop words.</a:t>
            </a:r>
          </a:p>
          <a:p>
            <a:pPr algn="just">
              <a:lnSpc>
                <a:spcPct val="150000"/>
              </a:lnSpc>
            </a:pPr>
            <a:r>
              <a:rPr lang="en-US" kern="0" dirty="0">
                <a:effectLst/>
                <a:latin typeface="Times New Roman" panose="02020603050405020304" pitchFamily="18" charset="0"/>
                <a:ea typeface="Calibri" panose="020F0502020204030204" pitchFamily="34" charset="0"/>
              </a:rPr>
              <a:t>Stop words such as "if," "the," "is," "a," and "an" should not be given much weight by a machine learning model because they are common English terms and do not contribute to the uniqueness or credibility of any narrative. Their presence in the dataset can affect the model's predictions due to their frequent usage.</a:t>
            </a:r>
            <a:endParaRPr lang="en-US" sz="1100"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553092" y="332579"/>
            <a:ext cx="293023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METHODOLOGY</a:t>
            </a:r>
            <a:endParaRPr lang="en-IN" sz="1600" b="1"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7143DECF-800F-BB42-73AC-05AC3C422C1C}"/>
              </a:ext>
            </a:extLst>
          </p:cNvPr>
          <p:cNvSpPr txBox="1"/>
          <p:nvPr/>
        </p:nvSpPr>
        <p:spPr>
          <a:xfrm>
            <a:off x="4720144" y="3482194"/>
            <a:ext cx="4693920"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Removal of Special Characters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3" name="Picture 32">
            <a:extLst>
              <a:ext uri="{FF2B5EF4-FFF2-40B4-BE49-F238E27FC236}">
                <a16:creationId xmlns:a16="http://schemas.microsoft.com/office/drawing/2014/main" id="{52CA492A-14AB-3A0D-D045-D1E33E75F40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27348" y="1335023"/>
            <a:ext cx="4077302" cy="2270754"/>
          </a:xfrm>
          <a:prstGeom prst="rect">
            <a:avLst/>
          </a:prstGeom>
        </p:spPr>
      </p:pic>
    </p:spTree>
    <p:extLst>
      <p:ext uri="{BB962C8B-B14F-4D97-AF65-F5344CB8AC3E}">
        <p14:creationId xmlns:p14="http://schemas.microsoft.com/office/powerpoint/2010/main" val="27109653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7</a:t>
            </a:r>
            <a:endParaRPr lang="en-IN" sz="24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204827" y="1031519"/>
            <a:ext cx="4092853" cy="3285323"/>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Perform lemmatization and convert text to lowercase :</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kern="0" dirty="0">
                <a:effectLst/>
                <a:latin typeface="Times New Roman" panose="02020603050405020304" pitchFamily="18" charset="0"/>
                <a:ea typeface="Calibri" panose="020F0502020204030204" pitchFamily="34" charset="0"/>
              </a:rPr>
              <a:t>The word "play" acts as the base for other words like "playing" and "plays." Expanding the analysis of its frequency involves replacing the core word with its variations in different tenses and participles. Consequently, we substitute this word for any phrase derived from a single source word.</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553092" y="332579"/>
            <a:ext cx="293023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METHODOLOGY</a:t>
            </a:r>
            <a:endParaRPr lang="en-IN" sz="1600" b="1" dirty="0">
              <a:latin typeface="Times New Roman" panose="02020603050405020304" pitchFamily="18" charset="0"/>
              <a:cs typeface="Times New Roman" panose="02020603050405020304" pitchFamily="18" charset="0"/>
            </a:endParaRPr>
          </a:p>
        </p:txBody>
      </p:sp>
      <p:pic>
        <p:nvPicPr>
          <p:cNvPr id="4" name="Picture 3" descr="Stemming Vs. Lemmatization with Python NLTK - Turbolab Technologies">
            <a:extLst>
              <a:ext uri="{FF2B5EF4-FFF2-40B4-BE49-F238E27FC236}">
                <a16:creationId xmlns:a16="http://schemas.microsoft.com/office/drawing/2014/main" id="{EB2148DF-1D3D-097D-0E6A-D6AFA02E92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6887" y="1203751"/>
            <a:ext cx="3780433" cy="2289190"/>
          </a:xfrm>
          <a:prstGeom prst="rect">
            <a:avLst/>
          </a:prstGeom>
          <a:noFill/>
          <a:ln>
            <a:noFill/>
          </a:ln>
        </p:spPr>
      </p:pic>
      <p:sp>
        <p:nvSpPr>
          <p:cNvPr id="7" name="TextBox 6">
            <a:extLst>
              <a:ext uri="{FF2B5EF4-FFF2-40B4-BE49-F238E27FC236}">
                <a16:creationId xmlns:a16="http://schemas.microsoft.com/office/drawing/2014/main" id="{B21FC6C9-2423-B03A-B176-A86D327575F6}"/>
              </a:ext>
            </a:extLst>
          </p:cNvPr>
          <p:cNvSpPr txBox="1"/>
          <p:nvPr/>
        </p:nvSpPr>
        <p:spPr>
          <a:xfrm>
            <a:off x="5176887" y="3554364"/>
            <a:ext cx="3985260" cy="523220"/>
          </a:xfrm>
          <a:prstGeom prst="rect">
            <a:avLst/>
          </a:prstGeom>
          <a:noFill/>
        </p:spPr>
        <p:txBody>
          <a:bodyPr wrap="square">
            <a:spAutoFit/>
          </a:bodyPr>
          <a:lstStyle/>
          <a:p>
            <a:r>
              <a:rPr lang="en-US" sz="1400" kern="0" dirty="0">
                <a:effectLst/>
                <a:latin typeface="Times New Roman" panose="02020603050405020304" pitchFamily="18" charset="0"/>
                <a:ea typeface="Calibri" panose="020F0502020204030204" pitchFamily="34" charset="0"/>
              </a:rPr>
              <a:t>Figure : Transforming words to their base forms for more accurate text analysis.</a:t>
            </a:r>
            <a:endParaRPr lang="en-IN" dirty="0"/>
          </a:p>
        </p:txBody>
      </p:sp>
    </p:spTree>
    <p:extLst>
      <p:ext uri="{BB962C8B-B14F-4D97-AF65-F5344CB8AC3E}">
        <p14:creationId xmlns:p14="http://schemas.microsoft.com/office/powerpoint/2010/main" val="29555066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endParaRPr lang="en-IN" sz="24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181967" y="992498"/>
            <a:ext cx="3788053" cy="1669496"/>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3. Exploratory Data Analysis (EDA)</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Analyze data distribution, word frequencies, and patterns in fake vs. real news.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Visualize data with plots and word clouds for insights.</a:t>
            </a: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553092" y="332579"/>
            <a:ext cx="293023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METHODOLOGY</a:t>
            </a:r>
            <a:endParaRPr lang="en-IN" sz="1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1CF6881-7D24-0FAE-6A3A-B7A8D1B63A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4964" y="941772"/>
            <a:ext cx="4597069" cy="2997768"/>
          </a:xfrm>
          <a:prstGeom prst="rect">
            <a:avLst/>
          </a:prstGeom>
          <a:ln>
            <a:noFill/>
          </a:ln>
          <a:effectLst>
            <a:softEdge rad="112500"/>
          </a:effectLst>
        </p:spPr>
      </p:pic>
      <p:sp>
        <p:nvSpPr>
          <p:cNvPr id="7" name="TextBox 6">
            <a:extLst>
              <a:ext uri="{FF2B5EF4-FFF2-40B4-BE49-F238E27FC236}">
                <a16:creationId xmlns:a16="http://schemas.microsoft.com/office/drawing/2014/main" id="{27396485-66A9-6821-B1FB-129EFC7B83D4}"/>
              </a:ext>
            </a:extLst>
          </p:cNvPr>
          <p:cNvSpPr txBox="1"/>
          <p:nvPr/>
        </p:nvSpPr>
        <p:spPr>
          <a:xfrm>
            <a:off x="4450080" y="3939540"/>
            <a:ext cx="4693920" cy="380938"/>
          </a:xfrm>
          <a:prstGeom prst="rect">
            <a:avLst/>
          </a:prstGeom>
          <a:noFill/>
        </p:spPr>
        <p:txBody>
          <a:bodyPr wrap="square">
            <a:spAutoFit/>
          </a:bodyPr>
          <a:lstStyle/>
          <a:p>
            <a:pPr algn="ctr">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Figure : Bar Graph of the Top 25 Most Frequent Words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64752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u="none" strike="noStrike" dirty="0">
                <a:solidFill>
                  <a:schemeClr val="bg1"/>
                </a:solidFill>
                <a:effectLst/>
                <a:latin typeface="Lato" panose="020F0502020204030203" pitchFamily="34" charset="0"/>
              </a:rPr>
              <a:t>Faculty of Engineering &amp; Applied Sciences</a:t>
            </a:r>
            <a:endParaRPr lang="en-IN" sz="2800" dirty="0">
              <a:solidFill>
                <a:schemeClr val="bg1"/>
              </a:solidFill>
            </a:endParaRPr>
          </a:p>
        </p:txBody>
      </p:sp>
      <p:sp>
        <p:nvSpPr>
          <p:cNvPr id="25" name="Rectangle 24">
            <a:extLst>
              <a:ext uri="{FF2B5EF4-FFF2-40B4-BE49-F238E27FC236}">
                <a16:creationId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06 - 2024</a:t>
            </a:r>
            <a:endParaRPr lang="en-IN" sz="2400" dirty="0">
              <a:solidFill>
                <a:schemeClr val="bg1"/>
              </a:solidFill>
            </a:endParaRPr>
          </a:p>
        </p:txBody>
      </p:sp>
      <p:sp>
        <p:nvSpPr>
          <p:cNvPr id="26" name="Rectangle 25">
            <a:extLst>
              <a:ext uri="{FF2B5EF4-FFF2-40B4-BE49-F238E27FC236}">
                <a16:creationId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endParaRPr lang="en-IN" sz="2400" dirty="0">
              <a:solidFill>
                <a:schemeClr val="bg1"/>
              </a:solidFill>
            </a:endParaRPr>
          </a:p>
        </p:txBody>
      </p:sp>
      <p:sp>
        <p:nvSpPr>
          <p:cNvPr id="6" name="TextBox 5">
            <a:extLst>
              <a:ext uri="{FF2B5EF4-FFF2-40B4-BE49-F238E27FC236}">
                <a16:creationId xmlns:a16="http://schemas.microsoft.com/office/drawing/2014/main" id="{5C5185D2-F884-B943-2B3D-461ED794226F}"/>
              </a:ext>
            </a:extLst>
          </p:cNvPr>
          <p:cNvSpPr txBox="1"/>
          <p:nvPr/>
        </p:nvSpPr>
        <p:spPr>
          <a:xfrm>
            <a:off x="204827" y="863879"/>
            <a:ext cx="8939173" cy="700000"/>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4. Model Selection</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Choose algorithms for classification:</a:t>
            </a:r>
          </a:p>
        </p:txBody>
      </p:sp>
      <p:sp>
        <p:nvSpPr>
          <p:cNvPr id="2" name="Speech Bubble: Rectangle 1">
            <a:extLst>
              <a:ext uri="{FF2B5EF4-FFF2-40B4-BE49-F238E27FC236}">
                <a16:creationId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9FBCBFA1-7C16-1C33-0D9D-CD78B8799E82}"/>
              </a:ext>
            </a:extLst>
          </p:cNvPr>
          <p:cNvSpPr txBox="1"/>
          <p:nvPr/>
        </p:nvSpPr>
        <p:spPr>
          <a:xfrm>
            <a:off x="1553092" y="332579"/>
            <a:ext cx="293023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METHODOLOGY</a:t>
            </a:r>
            <a:endParaRPr lang="en-IN" sz="1600" b="1" dirty="0">
              <a:latin typeface="Times New Roman" panose="02020603050405020304" pitchFamily="18" charset="0"/>
              <a:cs typeface="Times New Roman" panose="02020603050405020304" pitchFamily="18" charset="0"/>
            </a:endParaRPr>
          </a:p>
        </p:txBody>
      </p:sp>
      <p:pic>
        <p:nvPicPr>
          <p:cNvPr id="1026" name="Picture 2" descr="Logistic Regression in Machine Learning | Encord">
            <a:extLst>
              <a:ext uri="{FF2B5EF4-FFF2-40B4-BE49-F238E27FC236}">
                <a16:creationId xmlns:a16="http://schemas.microsoft.com/office/drawing/2014/main" id="{3EC36B3E-9EA7-36D8-EBEE-5B1849716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8" y="2088456"/>
            <a:ext cx="2385060" cy="14310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D18235-A374-DF29-F3A9-18AE8C14C620}"/>
              </a:ext>
            </a:extLst>
          </p:cNvPr>
          <p:cNvSpPr txBox="1"/>
          <p:nvPr/>
        </p:nvSpPr>
        <p:spPr>
          <a:xfrm>
            <a:off x="0" y="3683740"/>
            <a:ext cx="2682240" cy="376834"/>
          </a:xfrm>
          <a:prstGeom prst="rect">
            <a:avLst/>
          </a:prstGeom>
          <a:noFill/>
        </p:spPr>
        <p:txBody>
          <a:bodyPr wrap="square">
            <a:spAutoFit/>
          </a:bodyPr>
          <a:lstStyle/>
          <a:p>
            <a:pPr marL="457200" lvl="1">
              <a:lnSpc>
                <a:spcPct val="150000"/>
              </a:lnSpc>
            </a:pPr>
            <a:r>
              <a:rPr lang="en-US" dirty="0">
                <a:latin typeface="Times New Roman" panose="02020603050405020304" pitchFamily="18" charset="0"/>
                <a:cs typeface="Times New Roman" panose="02020603050405020304" pitchFamily="18" charset="0"/>
              </a:rPr>
              <a:t>Fig. (a) Logistic Regression</a:t>
            </a:r>
          </a:p>
        </p:txBody>
      </p:sp>
      <p:pic>
        <p:nvPicPr>
          <p:cNvPr id="7" name="Picture 6" descr="Decision Tree Algorithm for Classification : Machine Learning 101">
            <a:extLst>
              <a:ext uri="{FF2B5EF4-FFF2-40B4-BE49-F238E27FC236}">
                <a16:creationId xmlns:a16="http://schemas.microsoft.com/office/drawing/2014/main" id="{7FC820AD-8883-0094-A244-30B963EF48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28442" y="823239"/>
            <a:ext cx="2815660" cy="1431036"/>
          </a:xfrm>
          <a:prstGeom prst="rect">
            <a:avLst/>
          </a:prstGeom>
          <a:noFill/>
          <a:ln>
            <a:noFill/>
          </a:ln>
        </p:spPr>
      </p:pic>
      <p:sp>
        <p:nvSpPr>
          <p:cNvPr id="8" name="TextBox 7">
            <a:extLst>
              <a:ext uri="{FF2B5EF4-FFF2-40B4-BE49-F238E27FC236}">
                <a16:creationId xmlns:a16="http://schemas.microsoft.com/office/drawing/2014/main" id="{9254CB6F-BAC9-12B9-2140-1C7904FF0830}"/>
              </a:ext>
            </a:extLst>
          </p:cNvPr>
          <p:cNvSpPr txBox="1"/>
          <p:nvPr/>
        </p:nvSpPr>
        <p:spPr>
          <a:xfrm>
            <a:off x="6338813" y="2418523"/>
            <a:ext cx="2385060" cy="376834"/>
          </a:xfrm>
          <a:prstGeom prst="rect">
            <a:avLst/>
          </a:prstGeom>
          <a:noFill/>
        </p:spPr>
        <p:txBody>
          <a:bodyPr wrap="square">
            <a:spAutoFit/>
          </a:bodyPr>
          <a:lstStyle/>
          <a:p>
            <a:pPr marL="457200" lvl="1">
              <a:lnSpc>
                <a:spcPct val="150000"/>
              </a:lnSpc>
            </a:pPr>
            <a:r>
              <a:rPr lang="en-US" dirty="0">
                <a:latin typeface="Times New Roman" panose="02020603050405020304" pitchFamily="18" charset="0"/>
                <a:cs typeface="Times New Roman" panose="02020603050405020304" pitchFamily="18" charset="0"/>
              </a:rPr>
              <a:t>Fig. (c) Decision Tree</a:t>
            </a:r>
          </a:p>
        </p:txBody>
      </p:sp>
      <p:pic>
        <p:nvPicPr>
          <p:cNvPr id="9" name="Picture 8">
            <a:extLst>
              <a:ext uri="{FF2B5EF4-FFF2-40B4-BE49-F238E27FC236}">
                <a16:creationId xmlns:a16="http://schemas.microsoft.com/office/drawing/2014/main" id="{B8D8A341-B622-179E-CDDB-AB67879864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9923" y="1627275"/>
            <a:ext cx="2473325" cy="1504133"/>
          </a:xfrm>
          <a:prstGeom prst="rect">
            <a:avLst/>
          </a:prstGeom>
        </p:spPr>
      </p:pic>
      <p:sp>
        <p:nvSpPr>
          <p:cNvPr id="10" name="TextBox 9">
            <a:extLst>
              <a:ext uri="{FF2B5EF4-FFF2-40B4-BE49-F238E27FC236}">
                <a16:creationId xmlns:a16="http://schemas.microsoft.com/office/drawing/2014/main" id="{60E23CC2-9D79-3881-101E-25C633E958B4}"/>
              </a:ext>
            </a:extLst>
          </p:cNvPr>
          <p:cNvSpPr txBox="1"/>
          <p:nvPr/>
        </p:nvSpPr>
        <p:spPr>
          <a:xfrm>
            <a:off x="2877674" y="3416707"/>
            <a:ext cx="2385060" cy="376834"/>
          </a:xfrm>
          <a:prstGeom prst="rect">
            <a:avLst/>
          </a:prstGeom>
          <a:noFill/>
        </p:spPr>
        <p:txBody>
          <a:bodyPr wrap="square">
            <a:spAutoFit/>
          </a:bodyPr>
          <a:lstStyle/>
          <a:p>
            <a:pPr marL="457200" lvl="1">
              <a:lnSpc>
                <a:spcPct val="150000"/>
              </a:lnSpc>
            </a:pPr>
            <a:r>
              <a:rPr lang="en-US" dirty="0">
                <a:latin typeface="Times New Roman" panose="02020603050405020304" pitchFamily="18" charset="0"/>
                <a:cs typeface="Times New Roman" panose="02020603050405020304" pitchFamily="18" charset="0"/>
              </a:rPr>
              <a:t>Fig. (b) </a:t>
            </a:r>
            <a:r>
              <a:rPr lang="en-US" kern="0" dirty="0">
                <a:effectLst/>
                <a:latin typeface="Times New Roman" panose="02020603050405020304" pitchFamily="18" charset="0"/>
                <a:ea typeface="Calibri" panose="020F0502020204030204" pitchFamily="34" charset="0"/>
              </a:rPr>
              <a:t>Gradient Boost</a:t>
            </a:r>
            <a:endParaRPr lang="en-US" dirty="0">
              <a:latin typeface="Times New Roman" panose="02020603050405020304" pitchFamily="18" charset="0"/>
              <a:cs typeface="Times New Roman" panose="02020603050405020304" pitchFamily="18" charset="0"/>
            </a:endParaRPr>
          </a:p>
        </p:txBody>
      </p:sp>
      <p:pic>
        <p:nvPicPr>
          <p:cNvPr id="11" name="Picture 10" descr="Random Forests in Machine Learning | Random Forests for Data Science">
            <a:extLst>
              <a:ext uri="{FF2B5EF4-FFF2-40B4-BE49-F238E27FC236}">
                <a16:creationId xmlns:a16="http://schemas.microsoft.com/office/drawing/2014/main" id="{7AC8B4BF-CA33-A5B0-02A9-4469955CF57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40571" y="3099131"/>
            <a:ext cx="2450683" cy="1344996"/>
          </a:xfrm>
          <a:prstGeom prst="rect">
            <a:avLst/>
          </a:prstGeom>
          <a:noFill/>
          <a:ln>
            <a:noFill/>
          </a:ln>
        </p:spPr>
      </p:pic>
      <p:sp>
        <p:nvSpPr>
          <p:cNvPr id="12" name="TextBox 11">
            <a:extLst>
              <a:ext uri="{FF2B5EF4-FFF2-40B4-BE49-F238E27FC236}">
                <a16:creationId xmlns:a16="http://schemas.microsoft.com/office/drawing/2014/main" id="{4A56CA7C-F576-1B29-0349-21AF826D681A}"/>
              </a:ext>
            </a:extLst>
          </p:cNvPr>
          <p:cNvSpPr txBox="1"/>
          <p:nvPr/>
        </p:nvSpPr>
        <p:spPr>
          <a:xfrm>
            <a:off x="6830884" y="4184679"/>
            <a:ext cx="2385060" cy="376834"/>
          </a:xfrm>
          <a:prstGeom prst="rect">
            <a:avLst/>
          </a:prstGeom>
          <a:noFill/>
        </p:spPr>
        <p:txBody>
          <a:bodyPr wrap="square">
            <a:spAutoFit/>
          </a:bodyPr>
          <a:lstStyle/>
          <a:p>
            <a:pPr marL="457200" lvl="1">
              <a:lnSpc>
                <a:spcPct val="150000"/>
              </a:lnSpc>
            </a:pPr>
            <a:r>
              <a:rPr lang="en-US" dirty="0">
                <a:latin typeface="Times New Roman" panose="02020603050405020304" pitchFamily="18" charset="0"/>
                <a:cs typeface="Times New Roman" panose="02020603050405020304" pitchFamily="18" charset="0"/>
              </a:rPr>
              <a:t>Fig. (d)Random Forest</a:t>
            </a:r>
          </a:p>
        </p:txBody>
      </p:sp>
    </p:spTree>
    <p:extLst>
      <p:ext uri="{BB962C8B-B14F-4D97-AF65-F5344CB8AC3E}">
        <p14:creationId xmlns:p14="http://schemas.microsoft.com/office/powerpoint/2010/main" val="32627259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1533</TotalTime>
  <Words>2318</Words>
  <Application>Microsoft Office PowerPoint</Application>
  <PresentationFormat>On-screen Show (16:9)</PresentationFormat>
  <Paragraphs>286</Paragraphs>
  <Slides>32</Slides>
  <Notes>32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Britannic Bold</vt:lpstr>
      <vt:lpstr>Lato</vt:lpstr>
      <vt:lpstr>Berlin Sans FB</vt:lpstr>
      <vt:lpstr>Times New Roman</vt:lpstr>
      <vt:lpstr>Calibri Light</vt:lpstr>
      <vt:lpstr>Courier New</vt:lpstr>
      <vt:lpstr>Söhne</vt:lpstr>
      <vt:lpstr>Arial</vt:lpstr>
      <vt:lpstr>Calibri</vt:lpstr>
      <vt:lpstr>Office Theme</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Jitu kumar</dc:creator>
  <cp:lastModifiedBy>Jitu kumar</cp:lastModifiedBy>
  <cp:revision>64</cp:revision>
  <dcterms:modified xsi:type="dcterms:W3CDTF">2024-06-21T15:26:32Z</dcterms:modified>
</cp:coreProperties>
</file>